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7"/>
  </p:notesMasterIdLst>
  <p:sldIdLst>
    <p:sldId id="256" r:id="rId2"/>
    <p:sldId id="286" r:id="rId3"/>
    <p:sldId id="301" r:id="rId4"/>
    <p:sldId id="258" r:id="rId5"/>
    <p:sldId id="264" r:id="rId6"/>
    <p:sldId id="295" r:id="rId7"/>
    <p:sldId id="296" r:id="rId8"/>
    <p:sldId id="300" r:id="rId9"/>
    <p:sldId id="302" r:id="rId10"/>
    <p:sldId id="310" r:id="rId11"/>
    <p:sldId id="303" r:id="rId12"/>
    <p:sldId id="298" r:id="rId13"/>
    <p:sldId id="297" r:id="rId14"/>
    <p:sldId id="313" r:id="rId15"/>
    <p:sldId id="314" r:id="rId16"/>
    <p:sldId id="315" r:id="rId17"/>
    <p:sldId id="304" r:id="rId18"/>
    <p:sldId id="305" r:id="rId19"/>
    <p:sldId id="306" r:id="rId20"/>
    <p:sldId id="312" r:id="rId21"/>
    <p:sldId id="308" r:id="rId22"/>
    <p:sldId id="309" r:id="rId23"/>
    <p:sldId id="307" r:id="rId24"/>
    <p:sldId id="316"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gesh"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6" d="100"/>
          <a:sy n="86" d="100"/>
        </p:scale>
        <p:origin x="73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EE8285-AEA9-4F47-BC3A-7F1D1AA381C1}" type="datetimeFigureOut">
              <a:rPr lang="en-US" smtClean="0"/>
              <a:pPr/>
              <a:t>4/23/2025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B5ACFB-D757-4F6D-B3B9-6DCA02D69D5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52E2B5D-53F1-4B27-8782-A4ADDD2DCA34}" type="datetime1">
              <a:rPr lang="en-US" smtClean="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2FF9F6-E126-4EFB-A82D-601A5CFFEB95}" type="datetime1">
              <a:rPr lang="en-US" smtClean="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BB894-372A-4203-8B0F-3FF6F63F0BF0}" type="datetime1">
              <a:rPr lang="en-US" smtClean="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5FFB2-1D9F-4B44-B7C6-F7759FBC8529}" type="datetime1">
              <a:rPr lang="en-US" smtClean="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72FCD-1E77-4BA4-8286-B210FB33014B}" type="datetime1">
              <a:rPr lang="en-US" smtClean="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00E0B3-E8BA-483C-AA37-08B9D30FEA7A}" type="datetime1">
              <a:rPr lang="en-US" smtClean="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C0A045-E744-45AE-B820-8131915F10DC}" type="datetime1">
              <a:rPr lang="en-US" smtClean="0"/>
              <a:pPr/>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57A153-956D-482A-8146-F58916B001AB}" type="datetime1">
              <a:rPr lang="en-US" smtClean="0"/>
              <a:pPr/>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04D3-1D3B-48F2-9767-64886C34B2AD}" type="datetime1">
              <a:rPr lang="en-US" smtClean="0"/>
              <a:pPr/>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D582C08-830E-4ED4-93A9-576E709E7DBD}" type="datetime1">
              <a:rPr lang="en-US" smtClean="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3BC9A76-E5C4-43E8-B02E-AAB5500CFCD2}" type="datetime1">
              <a:rPr lang="en-US" smtClean="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8D13B02C-1391-4D66-A029-95349035B128}" type="datetime1">
              <a:rPr lang="en-US" smtClean="0"/>
              <a:pPr/>
              <a:t>4/23/2025</a:t>
            </a:fld>
            <a:endParaRPr lang="en-US" dirty="0"/>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mailto:rsiacvarye@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9934" y="279679"/>
            <a:ext cx="7337503" cy="1260475"/>
          </a:xfrm>
          <a:prstGeom prst="rect">
            <a:avLst/>
          </a:prstGeom>
          <a:noFill/>
        </p:spPr>
        <p:txBody>
          <a:bodyPr wrap="square" rtlCol="0">
            <a:spAutoFit/>
          </a:bodyPr>
          <a:lstStyle/>
          <a:p>
            <a:pPr algn="ctr"/>
            <a:r>
              <a:rPr lang="en-US" sz="2000" dirty="0">
                <a:solidFill>
                  <a:srgbClr val="00B050"/>
                </a:solidFill>
                <a:latin typeface="Arial Rounded MT Bold" panose="020F0704030504030204" pitchFamily="34" charset="0"/>
              </a:rPr>
              <a:t>RAYAT SHIKSHAN SANSTHA, SATARA</a:t>
            </a:r>
            <a:endParaRPr lang="en-US" sz="2400" dirty="0">
              <a:solidFill>
                <a:srgbClr val="00B050"/>
              </a:solidFill>
              <a:latin typeface="Arial Rounded MT Bold" panose="020F0704030504030204" pitchFamily="34" charset="0"/>
            </a:endParaRPr>
          </a:p>
          <a:p>
            <a:pPr algn="ctr"/>
            <a:r>
              <a:rPr lang="en-US" sz="2800" dirty="0">
                <a:solidFill>
                  <a:srgbClr val="FF0000"/>
                </a:solidFill>
                <a:latin typeface="Arial Rounded MT Bold" panose="020F0704030504030204" pitchFamily="34" charset="0"/>
              </a:rPr>
              <a:t>RAYAT SCIENCE AND INNOVATION</a:t>
            </a:r>
          </a:p>
          <a:p>
            <a:pPr algn="ctr"/>
            <a:r>
              <a:rPr lang="en-US" sz="2800" dirty="0">
                <a:solidFill>
                  <a:srgbClr val="FF0000"/>
                </a:solidFill>
                <a:latin typeface="Arial Rounded MT Bold" panose="020F0704030504030204" pitchFamily="34" charset="0"/>
              </a:rPr>
              <a:t>ACTIVITY, CENTRE, VARYE, SATARA</a:t>
            </a:r>
          </a:p>
        </p:txBody>
      </p:sp>
      <p:sp>
        <p:nvSpPr>
          <p:cNvPr id="11" name="TextBox 10"/>
          <p:cNvSpPr txBox="1"/>
          <p:nvPr/>
        </p:nvSpPr>
        <p:spPr>
          <a:xfrm>
            <a:off x="4173931" y="1562705"/>
            <a:ext cx="3122342" cy="646331"/>
          </a:xfrm>
          <a:prstGeom prst="rect">
            <a:avLst/>
          </a:prstGeom>
          <a:noFill/>
        </p:spPr>
        <p:txBody>
          <a:bodyPr wrap="square" rtlCol="0">
            <a:spAutoFit/>
          </a:bodyPr>
          <a:lstStyle/>
          <a:p>
            <a:pPr algn="ctr"/>
            <a:r>
              <a:rPr lang="en-US" sz="3600" dirty="0">
                <a:latin typeface="Algerian" panose="04020705040A02060702" pitchFamily="82" charset="0"/>
              </a:rPr>
              <a:t>WELCOME</a:t>
            </a:r>
          </a:p>
        </p:txBody>
      </p:sp>
      <p:sp>
        <p:nvSpPr>
          <p:cNvPr id="2" name="TextBox 10"/>
          <p:cNvSpPr txBox="1"/>
          <p:nvPr/>
        </p:nvSpPr>
        <p:spPr>
          <a:xfrm>
            <a:off x="2160717" y="2067367"/>
            <a:ext cx="8053257" cy="707886"/>
          </a:xfrm>
          <a:prstGeom prst="rect">
            <a:avLst/>
          </a:prstGeom>
          <a:noFill/>
        </p:spPr>
        <p:txBody>
          <a:bodyPr wrap="square" rtlCol="0">
            <a:spAutoFit/>
          </a:bodyPr>
          <a:lstStyle/>
          <a:p>
            <a:pPr algn="ctr"/>
            <a:r>
              <a:rPr lang="en-US" sz="2000" dirty="0">
                <a:latin typeface="Algerian" panose="04020705040A02060702" pitchFamily="82" charset="0"/>
              </a:rPr>
              <a:t>Annual meet of mentors of science and innovation activity centers at pravaranagar 24</a:t>
            </a:r>
            <a:r>
              <a:rPr lang="en-US" sz="2000" baseline="30000" dirty="0">
                <a:latin typeface="Algerian" panose="04020705040A02060702" pitchFamily="82" charset="0"/>
              </a:rPr>
              <a:t>th</a:t>
            </a:r>
            <a:r>
              <a:rPr lang="en-US" sz="2000" dirty="0">
                <a:latin typeface="Algerian" panose="04020705040A02060702" pitchFamily="82" charset="0"/>
              </a:rPr>
              <a:t> &amp; 25</a:t>
            </a:r>
            <a:r>
              <a:rPr lang="en-US" sz="2000" baseline="30000" dirty="0">
                <a:latin typeface="Algerian" panose="04020705040A02060702" pitchFamily="82" charset="0"/>
              </a:rPr>
              <a:t>th</a:t>
            </a:r>
            <a:r>
              <a:rPr lang="en-US" sz="2000" dirty="0">
                <a:latin typeface="Algerian" panose="04020705040A02060702" pitchFamily="82" charset="0"/>
              </a:rPr>
              <a:t> April 2025</a:t>
            </a:r>
          </a:p>
        </p:txBody>
      </p:sp>
      <p:pic>
        <p:nvPicPr>
          <p:cNvPr id="4" name="Picture 3">
            <a:extLst>
              <a:ext uri="{FF2B5EF4-FFF2-40B4-BE49-F238E27FC236}">
                <a16:creationId xmlns:a16="http://schemas.microsoft.com/office/drawing/2014/main" id="{E9AD53BF-F9C1-567A-208C-AF3DFE3B4E1F}"/>
              </a:ext>
            </a:extLst>
          </p:cNvPr>
          <p:cNvPicPr>
            <a:picLocks noChangeAspect="1"/>
          </p:cNvPicPr>
          <p:nvPr/>
        </p:nvPicPr>
        <p:blipFill>
          <a:blip r:embed="rId2"/>
          <a:stretch>
            <a:fillRect/>
          </a:stretch>
        </p:blipFill>
        <p:spPr>
          <a:xfrm>
            <a:off x="303871" y="312699"/>
            <a:ext cx="1764824" cy="1638765"/>
          </a:xfrm>
          <a:prstGeom prst="rect">
            <a:avLst/>
          </a:prstGeom>
        </p:spPr>
      </p:pic>
      <p:pic>
        <p:nvPicPr>
          <p:cNvPr id="5" name="Picture 4">
            <a:extLst>
              <a:ext uri="{FF2B5EF4-FFF2-40B4-BE49-F238E27FC236}">
                <a16:creationId xmlns:a16="http://schemas.microsoft.com/office/drawing/2014/main" id="{40F961FE-1662-7A97-E3B1-55FF0DFAA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396" y="210491"/>
            <a:ext cx="1740973" cy="1740973"/>
          </a:xfrm>
          <a:prstGeom prst="rect">
            <a:avLst/>
          </a:prstGeom>
        </p:spPr>
      </p:pic>
      <p:pic>
        <p:nvPicPr>
          <p:cNvPr id="6" name="Picture 5">
            <a:extLst>
              <a:ext uri="{FF2B5EF4-FFF2-40B4-BE49-F238E27FC236}">
                <a16:creationId xmlns:a16="http://schemas.microsoft.com/office/drawing/2014/main" id="{FD700DDA-34D7-20AE-4999-E454A5E6A920}"/>
              </a:ext>
            </a:extLst>
          </p:cNvPr>
          <p:cNvPicPr>
            <a:picLocks noChangeAspect="1"/>
          </p:cNvPicPr>
          <p:nvPr/>
        </p:nvPicPr>
        <p:blipFill>
          <a:blip r:embed="rId4"/>
          <a:stretch>
            <a:fillRect/>
          </a:stretch>
        </p:blipFill>
        <p:spPr>
          <a:xfrm>
            <a:off x="1486534" y="2891156"/>
            <a:ext cx="8727440" cy="38557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0A21-A743-FADB-6E4D-AB61304D33DD}"/>
              </a:ext>
            </a:extLst>
          </p:cNvPr>
          <p:cNvSpPr>
            <a:spLocks noGrp="1"/>
          </p:cNvSpPr>
          <p:nvPr>
            <p:ph type="title"/>
          </p:nvPr>
        </p:nvSpPr>
        <p:spPr>
          <a:xfrm>
            <a:off x="609600" y="274638"/>
            <a:ext cx="6248400" cy="457199"/>
          </a:xfrm>
        </p:spPr>
        <p:txBody>
          <a:bodyPr/>
          <a:lstStyle/>
          <a:p>
            <a:pPr algn="l"/>
            <a:r>
              <a:rPr lang="en-US" sz="2800" b="1" dirty="0">
                <a:latin typeface="Times New Roman" panose="02020603050405020304" pitchFamily="18" charset="0"/>
                <a:cs typeface="Times New Roman" panose="02020603050405020304" pitchFamily="18" charset="0"/>
              </a:rPr>
              <a:t>ISRO Workshop :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31.08.2024</a:t>
            </a:r>
            <a:endParaRPr lang="en-US" sz="2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CC572E4-9A79-85D5-DF09-BAAA85301CFB}"/>
              </a:ext>
            </a:extLst>
          </p:cNvPr>
          <p:cNvPicPr>
            <a:picLocks noChangeAspect="1"/>
          </p:cNvPicPr>
          <p:nvPr/>
        </p:nvPicPr>
        <p:blipFill>
          <a:blip r:embed="rId2"/>
          <a:stretch>
            <a:fillRect/>
          </a:stretch>
        </p:blipFill>
        <p:spPr>
          <a:xfrm>
            <a:off x="1029507" y="1037063"/>
            <a:ext cx="4839629" cy="4783874"/>
          </a:xfrm>
          <a:prstGeom prst="rect">
            <a:avLst/>
          </a:prstGeom>
        </p:spPr>
      </p:pic>
      <p:pic>
        <p:nvPicPr>
          <p:cNvPr id="4" name="Picture 3">
            <a:extLst>
              <a:ext uri="{FF2B5EF4-FFF2-40B4-BE49-F238E27FC236}">
                <a16:creationId xmlns:a16="http://schemas.microsoft.com/office/drawing/2014/main" id="{0C5B4FBB-5945-5E2F-B3CB-435CD5B75DB4}"/>
              </a:ext>
            </a:extLst>
          </p:cNvPr>
          <p:cNvPicPr>
            <a:picLocks noChangeAspect="1"/>
          </p:cNvPicPr>
          <p:nvPr/>
        </p:nvPicPr>
        <p:blipFill>
          <a:blip r:embed="rId3"/>
          <a:stretch>
            <a:fillRect/>
          </a:stretch>
        </p:blipFill>
        <p:spPr>
          <a:xfrm>
            <a:off x="6322866" y="1087243"/>
            <a:ext cx="5274402" cy="4733694"/>
          </a:xfrm>
          <a:prstGeom prst="rect">
            <a:avLst/>
          </a:prstGeom>
        </p:spPr>
      </p:pic>
      <p:sp>
        <p:nvSpPr>
          <p:cNvPr id="5" name="Slide Number Placeholder 4"/>
          <p:cNvSpPr>
            <a:spLocks noGrp="1"/>
          </p:cNvSpPr>
          <p:nvPr>
            <p:ph type="sldNum" sz="quarter" idx="12"/>
          </p:nvPr>
        </p:nvSpPr>
        <p:spPr>
          <a:xfrm>
            <a:off x="9264090" y="6356065"/>
            <a:ext cx="2844800" cy="476250"/>
          </a:xfrm>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5250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603E3-D5E7-E720-01C1-AD92C5DA751E}"/>
              </a:ext>
            </a:extLst>
          </p:cNvPr>
          <p:cNvSpPr txBox="1"/>
          <p:nvPr/>
        </p:nvSpPr>
        <p:spPr>
          <a:xfrm>
            <a:off x="457200" y="200723"/>
            <a:ext cx="4895385"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National Tiger Day: 29.07.2024 </a:t>
            </a:r>
          </a:p>
        </p:txBody>
      </p:sp>
      <p:sp>
        <p:nvSpPr>
          <p:cNvPr id="3" name="TextBox 2">
            <a:extLst>
              <a:ext uri="{FF2B5EF4-FFF2-40B4-BE49-F238E27FC236}">
                <a16:creationId xmlns:a16="http://schemas.microsoft.com/office/drawing/2014/main" id="{DFA871B6-C448-D030-D7B1-FC0F0A07284D}"/>
              </a:ext>
            </a:extLst>
          </p:cNvPr>
          <p:cNvSpPr txBox="1"/>
          <p:nvPr/>
        </p:nvSpPr>
        <p:spPr>
          <a:xfrm flipH="1">
            <a:off x="457200" y="697818"/>
            <a:ext cx="11084312" cy="923330"/>
          </a:xfrm>
          <a:prstGeom prst="rect">
            <a:avLst/>
          </a:prstGeom>
          <a:noFill/>
        </p:spPr>
        <p:txBody>
          <a:bodyPr wrap="square" rtlCol="0">
            <a:spAutoFit/>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“National Tiger Day “ was celebrated in collaborated with Sahyadri Tiger Reserve Karad, Satara. celebrated with students of Maharaja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Sayajirao</a:t>
            </a:r>
            <a:r>
              <a:rPr lang="en-US" dirty="0">
                <a:effectLst/>
                <a:latin typeface="Times New Roman" panose="02020603050405020304" pitchFamily="18" charset="0"/>
                <a:ea typeface="Calibri" panose="020F0502020204030204" pitchFamily="34" charset="0"/>
                <a:cs typeface="Times New Roman" panose="02020603050405020304" pitchFamily="18" charset="0"/>
              </a:rPr>
              <a:t>  School, Satara  and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Appasaheb</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Bhaurao</a:t>
            </a:r>
            <a:r>
              <a:rPr lang="en-US" dirty="0">
                <a:effectLst/>
                <a:latin typeface="Times New Roman" panose="02020603050405020304" pitchFamily="18" charset="0"/>
                <a:ea typeface="Calibri" panose="020F0502020204030204" pitchFamily="34" charset="0"/>
                <a:cs typeface="Times New Roman" panose="02020603050405020304" pitchFamily="18" charset="0"/>
              </a:rPr>
              <a:t> Patil  English Medium School Satara. </a:t>
            </a:r>
          </a:p>
          <a:p>
            <a:pPr algn="just"/>
            <a:r>
              <a:rPr lang="en-US" sz="1800" b="1" dirty="0">
                <a:effectLst/>
                <a:latin typeface="Times New Roman" panose="02020603050405020304" pitchFamily="18" charset="0"/>
                <a:ea typeface="Calibri" panose="020F0502020204030204" pitchFamily="34" charset="0"/>
                <a:cs typeface="Mangal" panose="02040503050203030202" pitchFamily="18" charset="0"/>
              </a:rPr>
              <a:t>409 students attended the National Tiger Day celebration activities. </a:t>
            </a:r>
            <a:endParaRPr lang="en-US" sz="1800" b="1"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47F1E3B2-DE39-50E8-30DF-141AD40DE0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572" y="1801162"/>
            <a:ext cx="4870179" cy="2124075"/>
          </a:xfrm>
          <a:prstGeom prst="rect">
            <a:avLst/>
          </a:prstGeom>
        </p:spPr>
      </p:pic>
      <p:pic>
        <p:nvPicPr>
          <p:cNvPr id="6" name="Picture 5">
            <a:extLst>
              <a:ext uri="{FF2B5EF4-FFF2-40B4-BE49-F238E27FC236}">
                <a16:creationId xmlns:a16="http://schemas.microsoft.com/office/drawing/2014/main" id="{9F53B530-D2A6-D1CC-7744-B41C15B6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801161"/>
            <a:ext cx="5177883" cy="2124075"/>
          </a:xfrm>
          <a:prstGeom prst="rect">
            <a:avLst/>
          </a:prstGeom>
        </p:spPr>
      </p:pic>
      <p:pic>
        <p:nvPicPr>
          <p:cNvPr id="7" name="Picture 6">
            <a:extLst>
              <a:ext uri="{FF2B5EF4-FFF2-40B4-BE49-F238E27FC236}">
                <a16:creationId xmlns:a16="http://schemas.microsoft.com/office/drawing/2014/main" id="{AE175CE6-5AEA-A807-388A-C5F5D5B667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571" y="4013851"/>
            <a:ext cx="4870179" cy="2364647"/>
          </a:xfrm>
          <a:prstGeom prst="rect">
            <a:avLst/>
          </a:prstGeom>
        </p:spPr>
      </p:pic>
      <p:pic>
        <p:nvPicPr>
          <p:cNvPr id="8" name="Picture 7">
            <a:extLst>
              <a:ext uri="{FF2B5EF4-FFF2-40B4-BE49-F238E27FC236}">
                <a16:creationId xmlns:a16="http://schemas.microsoft.com/office/drawing/2014/main" id="{C46D8477-E55C-9303-252F-5754EC1A0366}"/>
              </a:ext>
            </a:extLst>
          </p:cNvPr>
          <p:cNvPicPr>
            <a:picLocks noChangeAspect="1"/>
          </p:cNvPicPr>
          <p:nvPr/>
        </p:nvPicPr>
        <p:blipFill>
          <a:blip r:embed="rId5" cstate="print">
            <a:extLst>
              <a:ext uri="{28A0092B-C50C-407E-A947-70E740481C1C}">
                <a14:useLocalDpi xmlns:a14="http://schemas.microsoft.com/office/drawing/2010/main" val="0"/>
              </a:ext>
            </a:extLst>
          </a:blip>
          <a:srcRect b="17847"/>
          <a:stretch/>
        </p:blipFill>
        <p:spPr>
          <a:xfrm>
            <a:off x="6095999" y="4060630"/>
            <a:ext cx="5177882" cy="2317867"/>
          </a:xfrm>
          <a:prstGeom prst="rect">
            <a:avLst/>
          </a:prstGeom>
        </p:spPr>
      </p:pic>
      <p:sp>
        <p:nvSpPr>
          <p:cNvPr id="9" name="Slide Number Placeholder 8"/>
          <p:cNvSpPr>
            <a:spLocks noGrp="1"/>
          </p:cNvSpPr>
          <p:nvPr>
            <p:ph type="sldNum" sz="quarter" idx="12"/>
          </p:nvPr>
        </p:nvSpPr>
        <p:spPr>
          <a:xfrm>
            <a:off x="11582415" y="6369920"/>
            <a:ext cx="457200" cy="476250"/>
          </a:xfrm>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88930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4E2F-1214-4ECC-531B-9A8986192FBE}"/>
              </a:ext>
            </a:extLst>
          </p:cNvPr>
          <p:cNvSpPr>
            <a:spLocks noGrp="1"/>
          </p:cNvSpPr>
          <p:nvPr>
            <p:ph type="title"/>
          </p:nvPr>
        </p:nvSpPr>
        <p:spPr>
          <a:xfrm>
            <a:off x="201967" y="207818"/>
            <a:ext cx="657015" cy="5999018"/>
          </a:xfrm>
        </p:spPr>
        <p:style>
          <a:lnRef idx="1">
            <a:schemeClr val="accent1"/>
          </a:lnRef>
          <a:fillRef idx="2">
            <a:schemeClr val="accent1"/>
          </a:fillRef>
          <a:effectRef idx="1">
            <a:schemeClr val="accent1"/>
          </a:effectRef>
          <a:fontRef idx="minor">
            <a:schemeClr val="dk1"/>
          </a:fontRef>
        </p:style>
        <p:txBody>
          <a:bodyPr vert="vert270"/>
          <a:lstStyle/>
          <a:p>
            <a:pPr algn="l"/>
            <a:r>
              <a:rPr lang="en-US" sz="4400" b="1" dirty="0">
                <a:effectLst/>
                <a:latin typeface="Times New Roman" panose="02020603050405020304" pitchFamily="18" charset="0"/>
                <a:ea typeface="Calibri" panose="020F0502020204030204" pitchFamily="34" charset="0"/>
                <a:cs typeface="Mangal" panose="02040503050203030202" pitchFamily="18" charset="0"/>
              </a:rPr>
              <a:t> </a:t>
            </a:r>
            <a:r>
              <a:rPr lang="en-US" sz="2400" b="1" dirty="0">
                <a:effectLst/>
                <a:latin typeface="Times New Roman" pitchFamily="18" charset="0"/>
                <a:ea typeface="Calibri" panose="020F0502020204030204" pitchFamily="34" charset="0"/>
                <a:cs typeface="Times New Roman" pitchFamily="18" charset="0"/>
              </a:rPr>
              <a:t>Activities Conducted in the year 2024-2025</a:t>
            </a:r>
            <a:br>
              <a:rPr lang="en-US" sz="2000" dirty="0">
                <a:effectLst/>
                <a:latin typeface="Times New Roman" pitchFamily="18" charset="0"/>
                <a:ea typeface="Calibri" panose="020F0502020204030204" pitchFamily="34" charset="0"/>
                <a:cs typeface="Times New Roman" pitchFamily="18" charset="0"/>
              </a:rPr>
            </a:br>
            <a:endParaRPr lang="en-US" sz="2000" dirty="0">
              <a:latin typeface="Times New Roman" pitchFamily="18" charset="0"/>
              <a:cs typeface="Times New Roman" pitchFamily="18" charset="0"/>
            </a:endParaRPr>
          </a:p>
        </p:txBody>
      </p:sp>
      <p:graphicFrame>
        <p:nvGraphicFramePr>
          <p:cNvPr id="5" name="Table 4">
            <a:extLst>
              <a:ext uri="{FF2B5EF4-FFF2-40B4-BE49-F238E27FC236}">
                <a16:creationId xmlns:a16="http://schemas.microsoft.com/office/drawing/2014/main" id="{10F7C18D-D479-343A-FACA-257A53BDBBFF}"/>
              </a:ext>
            </a:extLst>
          </p:cNvPr>
          <p:cNvGraphicFramePr>
            <a:graphicFrameLocks noGrp="1"/>
          </p:cNvGraphicFramePr>
          <p:nvPr>
            <p:extLst>
              <p:ext uri="{D42A27DB-BD31-4B8C-83A1-F6EECF244321}">
                <p14:modId xmlns:p14="http://schemas.microsoft.com/office/powerpoint/2010/main" val="1819291362"/>
              </p:ext>
            </p:extLst>
          </p:nvPr>
        </p:nvGraphicFramePr>
        <p:xfrm>
          <a:off x="1006715" y="178382"/>
          <a:ext cx="10603394" cy="6543658"/>
        </p:xfrm>
        <a:graphic>
          <a:graphicData uri="http://schemas.openxmlformats.org/drawingml/2006/table">
            <a:tbl>
              <a:tblPr firstRow="1" bandRow="1">
                <a:tableStyleId>{5C22544A-7EE6-4342-B048-85BDC9FD1C3A}</a:tableStyleId>
              </a:tblPr>
              <a:tblGrid>
                <a:gridCol w="586557">
                  <a:extLst>
                    <a:ext uri="{9D8B030D-6E8A-4147-A177-3AD203B41FA5}">
                      <a16:colId xmlns:a16="http://schemas.microsoft.com/office/drawing/2014/main" val="319273851"/>
                    </a:ext>
                  </a:extLst>
                </a:gridCol>
                <a:gridCol w="1468583">
                  <a:extLst>
                    <a:ext uri="{9D8B030D-6E8A-4147-A177-3AD203B41FA5}">
                      <a16:colId xmlns:a16="http://schemas.microsoft.com/office/drawing/2014/main" val="1198419192"/>
                    </a:ext>
                  </a:extLst>
                </a:gridCol>
                <a:gridCol w="6885709">
                  <a:extLst>
                    <a:ext uri="{9D8B030D-6E8A-4147-A177-3AD203B41FA5}">
                      <a16:colId xmlns:a16="http://schemas.microsoft.com/office/drawing/2014/main" val="3871313095"/>
                    </a:ext>
                  </a:extLst>
                </a:gridCol>
                <a:gridCol w="1662545">
                  <a:extLst>
                    <a:ext uri="{9D8B030D-6E8A-4147-A177-3AD203B41FA5}">
                      <a16:colId xmlns:a16="http://schemas.microsoft.com/office/drawing/2014/main" val="1444079712"/>
                    </a:ext>
                  </a:extLst>
                </a:gridCol>
              </a:tblGrid>
              <a:tr h="336286">
                <a:tc>
                  <a:txBody>
                    <a:bodyPr/>
                    <a:lstStyle/>
                    <a:p>
                      <a:pPr algn="ctr"/>
                      <a:r>
                        <a:rPr lang="en-US" sz="1700" dirty="0">
                          <a:solidFill>
                            <a:schemeClr val="tx1"/>
                          </a:solidFill>
                          <a:latin typeface="Times New Roman" pitchFamily="18" charset="0"/>
                          <a:cs typeface="Times New Roman" pitchFamily="18" charset="0"/>
                        </a:rPr>
                        <a:t>Sr. </a:t>
                      </a:r>
                    </a:p>
                  </a:txBody>
                  <a:tcPr anchor="ctr">
                    <a:solidFill>
                      <a:schemeClr val="accent1">
                        <a:lumMod val="60000"/>
                        <a:lumOff val="40000"/>
                      </a:schemeClr>
                    </a:solidFill>
                  </a:tcPr>
                </a:tc>
                <a:tc>
                  <a:txBody>
                    <a:bodyPr/>
                    <a:lstStyle/>
                    <a:p>
                      <a:pPr algn="ctr"/>
                      <a:r>
                        <a:rPr lang="en-US" sz="1700" dirty="0">
                          <a:solidFill>
                            <a:schemeClr val="tx1"/>
                          </a:solidFill>
                          <a:latin typeface="Times New Roman" pitchFamily="18" charset="0"/>
                          <a:cs typeface="Times New Roman" pitchFamily="18" charset="0"/>
                        </a:rPr>
                        <a:t>Date </a:t>
                      </a:r>
                    </a:p>
                  </a:txBody>
                  <a:tcPr anchor="ctr">
                    <a:solidFill>
                      <a:schemeClr val="accent1">
                        <a:lumMod val="60000"/>
                        <a:lumOff val="40000"/>
                      </a:schemeClr>
                    </a:solidFill>
                  </a:tcPr>
                </a:tc>
                <a:tc>
                  <a:txBody>
                    <a:bodyPr/>
                    <a:lstStyle/>
                    <a:p>
                      <a:pPr algn="ctr"/>
                      <a:r>
                        <a:rPr lang="en-US" sz="1700" dirty="0">
                          <a:solidFill>
                            <a:schemeClr val="tx1"/>
                          </a:solidFill>
                          <a:latin typeface="Times New Roman" pitchFamily="18" charset="0"/>
                          <a:cs typeface="Times New Roman" pitchFamily="18" charset="0"/>
                        </a:rPr>
                        <a:t>Activities</a:t>
                      </a:r>
                    </a:p>
                  </a:txBody>
                  <a:tcPr anchor="ctr">
                    <a:solidFill>
                      <a:schemeClr val="accent1">
                        <a:lumMod val="60000"/>
                        <a:lumOff val="40000"/>
                      </a:schemeClr>
                    </a:solidFill>
                  </a:tcPr>
                </a:tc>
                <a:tc>
                  <a:txBody>
                    <a:bodyPr/>
                    <a:lstStyle/>
                    <a:p>
                      <a:pPr algn="ctr"/>
                      <a:r>
                        <a:rPr lang="en-US" sz="1700" dirty="0">
                          <a:solidFill>
                            <a:schemeClr val="tx1"/>
                          </a:solidFill>
                          <a:latin typeface="Times New Roman" pitchFamily="18" charset="0"/>
                          <a:cs typeface="Times New Roman" pitchFamily="18" charset="0"/>
                        </a:rPr>
                        <a:t>Number  of Participant</a:t>
                      </a:r>
                    </a:p>
                  </a:txBody>
                  <a:tcPr anchor="ctr">
                    <a:solidFill>
                      <a:schemeClr val="accent1">
                        <a:lumMod val="60000"/>
                        <a:lumOff val="40000"/>
                      </a:schemeClr>
                    </a:solidFill>
                  </a:tcPr>
                </a:tc>
                <a:extLst>
                  <a:ext uri="{0D108BD9-81ED-4DB2-BD59-A6C34878D82A}">
                    <a16:rowId xmlns:a16="http://schemas.microsoft.com/office/drawing/2014/main" val="562324922"/>
                  </a:ext>
                </a:extLst>
              </a:tr>
              <a:tr h="308262">
                <a:tc>
                  <a:txBody>
                    <a:bodyPr/>
                    <a:lstStyle/>
                    <a:p>
                      <a:pPr algn="ctr"/>
                      <a:r>
                        <a:rPr lang="en-US" sz="1700" dirty="0">
                          <a:latin typeface="Times New Roman" pitchFamily="18" charset="0"/>
                          <a:cs typeface="Times New Roman" pitchFamily="18" charset="0"/>
                        </a:rPr>
                        <a:t>1</a:t>
                      </a:r>
                    </a:p>
                  </a:txBody>
                  <a:tcPr/>
                </a:tc>
                <a:tc>
                  <a:txBody>
                    <a:bodyPr/>
                    <a:lstStyle/>
                    <a:p>
                      <a:r>
                        <a:rPr lang="en-US" sz="1700" dirty="0">
                          <a:latin typeface="Times New Roman" pitchFamily="18" charset="0"/>
                          <a:cs typeface="Times New Roman" pitchFamily="18" charset="0"/>
                        </a:rPr>
                        <a:t>23/04/2024</a:t>
                      </a:r>
                    </a:p>
                  </a:txBody>
                  <a:tcPr/>
                </a:tc>
                <a:tc>
                  <a:txBody>
                    <a:bodyPr/>
                    <a:lstStyle/>
                    <a:p>
                      <a:r>
                        <a:rPr lang="en-US" sz="1700" dirty="0">
                          <a:latin typeface="Times New Roman" pitchFamily="18" charset="0"/>
                          <a:cs typeface="Times New Roman" pitchFamily="18" charset="0"/>
                        </a:rPr>
                        <a:t>Sky Gazing </a:t>
                      </a:r>
                    </a:p>
                  </a:txBody>
                  <a:tcPr anchor="ctr"/>
                </a:tc>
                <a:tc>
                  <a:txBody>
                    <a:bodyPr/>
                    <a:lstStyle/>
                    <a:p>
                      <a:pPr algn="ctr"/>
                      <a:r>
                        <a:rPr lang="en-US" sz="1700" dirty="0">
                          <a:latin typeface="Times New Roman" pitchFamily="18" charset="0"/>
                          <a:cs typeface="Times New Roman" pitchFamily="18" charset="0"/>
                        </a:rPr>
                        <a:t>290</a:t>
                      </a:r>
                    </a:p>
                  </a:txBody>
                  <a:tcPr/>
                </a:tc>
                <a:extLst>
                  <a:ext uri="{0D108BD9-81ED-4DB2-BD59-A6C34878D82A}">
                    <a16:rowId xmlns:a16="http://schemas.microsoft.com/office/drawing/2014/main" val="2576358420"/>
                  </a:ext>
                </a:extLst>
              </a:tr>
              <a:tr h="308262">
                <a:tc>
                  <a:txBody>
                    <a:bodyPr/>
                    <a:lstStyle/>
                    <a:p>
                      <a:pPr algn="ctr"/>
                      <a:r>
                        <a:rPr lang="en-US" sz="1700" dirty="0">
                          <a:latin typeface="Times New Roman" pitchFamily="18" charset="0"/>
                          <a:cs typeface="Times New Roman" pitchFamily="18" charset="0"/>
                        </a:rPr>
                        <a:t>2</a:t>
                      </a:r>
                    </a:p>
                  </a:txBody>
                  <a:tcPr/>
                </a:tc>
                <a:tc>
                  <a:txBody>
                    <a:bodyPr/>
                    <a:lstStyle/>
                    <a:p>
                      <a:r>
                        <a:rPr lang="en-US" sz="1700" dirty="0">
                          <a:latin typeface="Times New Roman" pitchFamily="18" charset="0"/>
                          <a:cs typeface="Times New Roman" pitchFamily="18" charset="0"/>
                        </a:rPr>
                        <a:t>25/04/2024</a:t>
                      </a:r>
                    </a:p>
                  </a:txBody>
                  <a:tcPr/>
                </a:tc>
                <a:tc>
                  <a:txBody>
                    <a:bodyPr/>
                    <a:lstStyle/>
                    <a:p>
                      <a:r>
                        <a:rPr lang="en-US" sz="1700" dirty="0">
                          <a:latin typeface="Times New Roman" pitchFamily="18" charset="0"/>
                          <a:cs typeface="Times New Roman" pitchFamily="18" charset="0"/>
                        </a:rPr>
                        <a:t>Liquid Nitrogen Gas Show</a:t>
                      </a:r>
                    </a:p>
                  </a:txBody>
                  <a:tcPr anchor="ctr"/>
                </a:tc>
                <a:tc>
                  <a:txBody>
                    <a:bodyPr/>
                    <a:lstStyle/>
                    <a:p>
                      <a:pPr algn="ctr"/>
                      <a:r>
                        <a:rPr lang="en-US" sz="1700" dirty="0">
                          <a:latin typeface="Times New Roman" pitchFamily="18" charset="0"/>
                          <a:cs typeface="Times New Roman" pitchFamily="18" charset="0"/>
                        </a:rPr>
                        <a:t>20</a:t>
                      </a:r>
                    </a:p>
                  </a:txBody>
                  <a:tcPr/>
                </a:tc>
                <a:extLst>
                  <a:ext uri="{0D108BD9-81ED-4DB2-BD59-A6C34878D82A}">
                    <a16:rowId xmlns:a16="http://schemas.microsoft.com/office/drawing/2014/main" val="2050491134"/>
                  </a:ext>
                </a:extLst>
              </a:tr>
              <a:tr h="417178">
                <a:tc>
                  <a:txBody>
                    <a:bodyPr/>
                    <a:lstStyle/>
                    <a:p>
                      <a:pPr algn="ctr"/>
                      <a:r>
                        <a:rPr lang="en-US" sz="1700" dirty="0">
                          <a:latin typeface="Times New Roman" pitchFamily="18" charset="0"/>
                          <a:cs typeface="Times New Roman" pitchFamily="18" charset="0"/>
                        </a:rPr>
                        <a:t>3</a:t>
                      </a:r>
                    </a:p>
                  </a:txBody>
                  <a:tcPr/>
                </a:tc>
                <a:tc>
                  <a:txBody>
                    <a:bodyPr/>
                    <a:lstStyle/>
                    <a:p>
                      <a:r>
                        <a:rPr lang="en-US" sz="1700" dirty="0">
                          <a:latin typeface="Times New Roman" pitchFamily="18" charset="0"/>
                          <a:cs typeface="Times New Roman" pitchFamily="18" charset="0"/>
                        </a:rPr>
                        <a:t>04/05/2024</a:t>
                      </a:r>
                    </a:p>
                  </a:txBody>
                  <a:tcPr/>
                </a:tc>
                <a:tc>
                  <a:txBody>
                    <a:bodyPr/>
                    <a:lstStyle/>
                    <a:p>
                      <a:r>
                        <a:rPr lang="en-US" sz="1700" dirty="0">
                          <a:latin typeface="Times New Roman" pitchFamily="18" charset="0"/>
                          <a:cs typeface="Times New Roman" pitchFamily="18" charset="0"/>
                        </a:rPr>
                        <a:t>One Day Summer Camp for 4</a:t>
                      </a:r>
                      <a:r>
                        <a:rPr lang="en-US" sz="1700" baseline="30000" dirty="0">
                          <a:latin typeface="Times New Roman" pitchFamily="18" charset="0"/>
                          <a:cs typeface="Times New Roman" pitchFamily="18" charset="0"/>
                        </a:rPr>
                        <a:t>th</a:t>
                      </a:r>
                      <a:r>
                        <a:rPr lang="en-US" sz="1700" baseline="0" dirty="0">
                          <a:latin typeface="Times New Roman" pitchFamily="18" charset="0"/>
                          <a:cs typeface="Times New Roman" pitchFamily="18" charset="0"/>
                        </a:rPr>
                        <a:t> to </a:t>
                      </a:r>
                      <a:r>
                        <a:rPr lang="en-US" sz="1700" dirty="0">
                          <a:latin typeface="Times New Roman" pitchFamily="18" charset="0"/>
                          <a:cs typeface="Times New Roman" pitchFamily="18" charset="0"/>
                        </a:rPr>
                        <a:t> 6</a:t>
                      </a:r>
                      <a:r>
                        <a:rPr lang="en-US" sz="1700" baseline="30000" dirty="0">
                          <a:latin typeface="Times New Roman" pitchFamily="18" charset="0"/>
                          <a:cs typeface="Times New Roman" pitchFamily="18" charset="0"/>
                        </a:rPr>
                        <a:t>th</a:t>
                      </a:r>
                      <a:r>
                        <a:rPr lang="en-US" sz="1700" dirty="0">
                          <a:latin typeface="Times New Roman" pitchFamily="18" charset="0"/>
                          <a:cs typeface="Times New Roman" pitchFamily="18" charset="0"/>
                        </a:rPr>
                        <a:t> Std Student </a:t>
                      </a:r>
                    </a:p>
                  </a:txBody>
                  <a:tcPr anchor="ctr"/>
                </a:tc>
                <a:tc>
                  <a:txBody>
                    <a:bodyPr/>
                    <a:lstStyle/>
                    <a:p>
                      <a:pPr algn="ctr"/>
                      <a:r>
                        <a:rPr lang="en-US" sz="1700" dirty="0">
                          <a:latin typeface="Times New Roman" pitchFamily="18" charset="0"/>
                          <a:cs typeface="Times New Roman" pitchFamily="18" charset="0"/>
                        </a:rPr>
                        <a:t>84</a:t>
                      </a:r>
                    </a:p>
                  </a:txBody>
                  <a:tcPr/>
                </a:tc>
                <a:extLst>
                  <a:ext uri="{0D108BD9-81ED-4DB2-BD59-A6C34878D82A}">
                    <a16:rowId xmlns:a16="http://schemas.microsoft.com/office/drawing/2014/main" val="2835184968"/>
                  </a:ext>
                </a:extLst>
              </a:tr>
              <a:tr h="539653">
                <a:tc>
                  <a:txBody>
                    <a:bodyPr/>
                    <a:lstStyle/>
                    <a:p>
                      <a:pPr algn="ctr"/>
                      <a:r>
                        <a:rPr lang="en-US" sz="1700" dirty="0">
                          <a:latin typeface="Times New Roman" pitchFamily="18" charset="0"/>
                          <a:cs typeface="Times New Roman" pitchFamily="18" charset="0"/>
                        </a:rPr>
                        <a:t>4</a:t>
                      </a:r>
                    </a:p>
                  </a:txBody>
                  <a:tcPr/>
                </a:tc>
                <a:tc>
                  <a:txBody>
                    <a:bodyPr/>
                    <a:lstStyle/>
                    <a:p>
                      <a:r>
                        <a:rPr lang="en-US" sz="1700" dirty="0">
                          <a:latin typeface="Times New Roman" pitchFamily="18" charset="0"/>
                          <a:cs typeface="Times New Roman" pitchFamily="18" charset="0"/>
                        </a:rPr>
                        <a:t>20/05/2024 to </a:t>
                      </a:r>
                    </a:p>
                    <a:p>
                      <a:r>
                        <a:rPr lang="en-US" sz="1700" dirty="0">
                          <a:latin typeface="Times New Roman" pitchFamily="18" charset="0"/>
                          <a:cs typeface="Times New Roman" pitchFamily="18" charset="0"/>
                        </a:rPr>
                        <a:t>23/05/2024</a:t>
                      </a:r>
                    </a:p>
                  </a:txBody>
                  <a:tcPr/>
                </a:tc>
                <a:tc>
                  <a:txBody>
                    <a:bodyPr/>
                    <a:lstStyle/>
                    <a:p>
                      <a:r>
                        <a:rPr lang="en-US" sz="1700" dirty="0">
                          <a:latin typeface="Times New Roman" pitchFamily="18" charset="0"/>
                          <a:cs typeface="Times New Roman" pitchFamily="18" charset="0"/>
                        </a:rPr>
                        <a:t>Four Day  Summer Camp for 7</a:t>
                      </a:r>
                      <a:r>
                        <a:rPr lang="en-US" sz="1700" baseline="30000" dirty="0">
                          <a:latin typeface="Times New Roman" pitchFamily="18" charset="0"/>
                          <a:cs typeface="Times New Roman" pitchFamily="18" charset="0"/>
                        </a:rPr>
                        <a:t>th</a:t>
                      </a:r>
                      <a:r>
                        <a:rPr lang="en-US" sz="1700" baseline="0" dirty="0">
                          <a:latin typeface="Times New Roman" pitchFamily="18" charset="0"/>
                          <a:cs typeface="Times New Roman" pitchFamily="18" charset="0"/>
                        </a:rPr>
                        <a:t> to </a:t>
                      </a:r>
                      <a:r>
                        <a:rPr lang="en-US" sz="1700" dirty="0">
                          <a:latin typeface="Times New Roman" pitchFamily="18" charset="0"/>
                          <a:cs typeface="Times New Roman" pitchFamily="18" charset="0"/>
                        </a:rPr>
                        <a:t>9</a:t>
                      </a:r>
                      <a:r>
                        <a:rPr lang="en-US" sz="1700" baseline="30000" dirty="0">
                          <a:latin typeface="Times New Roman" pitchFamily="18" charset="0"/>
                          <a:cs typeface="Times New Roman" pitchFamily="18" charset="0"/>
                        </a:rPr>
                        <a:t>th</a:t>
                      </a:r>
                      <a:r>
                        <a:rPr lang="en-US" sz="1700" dirty="0">
                          <a:latin typeface="Times New Roman" pitchFamily="18" charset="0"/>
                          <a:cs typeface="Times New Roman" pitchFamily="18" charset="0"/>
                        </a:rPr>
                        <a:t> standard</a:t>
                      </a:r>
                      <a:r>
                        <a:rPr lang="en-US" sz="1700" baseline="0" dirty="0">
                          <a:latin typeface="Times New Roman" pitchFamily="18" charset="0"/>
                          <a:cs typeface="Times New Roman" pitchFamily="18" charset="0"/>
                        </a:rPr>
                        <a:t> </a:t>
                      </a:r>
                      <a:r>
                        <a:rPr lang="en-US" sz="1700" dirty="0">
                          <a:latin typeface="Times New Roman" pitchFamily="18" charset="0"/>
                          <a:cs typeface="Times New Roman" pitchFamily="18" charset="0"/>
                        </a:rPr>
                        <a:t>students</a:t>
                      </a:r>
                    </a:p>
                  </a:txBody>
                  <a:tcPr anchor="ctr"/>
                </a:tc>
                <a:tc>
                  <a:txBody>
                    <a:bodyPr/>
                    <a:lstStyle/>
                    <a:p>
                      <a:pPr algn="ctr"/>
                      <a:r>
                        <a:rPr lang="en-US" sz="1700" dirty="0">
                          <a:latin typeface="Times New Roman" pitchFamily="18" charset="0"/>
                          <a:cs typeface="Times New Roman" pitchFamily="18" charset="0"/>
                        </a:rPr>
                        <a:t>20</a:t>
                      </a:r>
                    </a:p>
                  </a:txBody>
                  <a:tcPr/>
                </a:tc>
                <a:extLst>
                  <a:ext uri="{0D108BD9-81ED-4DB2-BD59-A6C34878D82A}">
                    <a16:rowId xmlns:a16="http://schemas.microsoft.com/office/drawing/2014/main" val="180662687"/>
                  </a:ext>
                </a:extLst>
              </a:tr>
              <a:tr h="308262">
                <a:tc>
                  <a:txBody>
                    <a:bodyPr/>
                    <a:lstStyle/>
                    <a:p>
                      <a:pPr algn="ctr"/>
                      <a:r>
                        <a:rPr lang="en-US" sz="1700" dirty="0">
                          <a:latin typeface="Times New Roman" pitchFamily="18" charset="0"/>
                          <a:cs typeface="Times New Roman" pitchFamily="18" charset="0"/>
                        </a:rPr>
                        <a:t>5</a:t>
                      </a:r>
                    </a:p>
                  </a:txBody>
                  <a:tcPr/>
                </a:tc>
                <a:tc>
                  <a:txBody>
                    <a:bodyPr/>
                    <a:lstStyle/>
                    <a:p>
                      <a:r>
                        <a:rPr lang="en-US" sz="1700" dirty="0">
                          <a:latin typeface="Times New Roman" pitchFamily="18" charset="0"/>
                          <a:cs typeface="Times New Roman" pitchFamily="18" charset="0"/>
                        </a:rPr>
                        <a:t>22/05/2024</a:t>
                      </a:r>
                    </a:p>
                  </a:txBody>
                  <a:tcPr/>
                </a:tc>
                <a:tc>
                  <a:txBody>
                    <a:bodyPr/>
                    <a:lstStyle/>
                    <a:p>
                      <a:r>
                        <a:rPr lang="en-US" sz="1700" dirty="0">
                          <a:latin typeface="Times New Roman" pitchFamily="18" charset="0"/>
                          <a:cs typeface="Times New Roman" pitchFamily="18" charset="0"/>
                        </a:rPr>
                        <a:t>Liquid Nitrogen Gas Show</a:t>
                      </a:r>
                    </a:p>
                  </a:txBody>
                  <a:tcPr anchor="ctr"/>
                </a:tc>
                <a:tc>
                  <a:txBody>
                    <a:bodyPr/>
                    <a:lstStyle/>
                    <a:p>
                      <a:pPr algn="ctr"/>
                      <a:r>
                        <a:rPr lang="en-US" sz="1700" dirty="0">
                          <a:latin typeface="Times New Roman" pitchFamily="18" charset="0"/>
                          <a:cs typeface="Times New Roman" pitchFamily="18" charset="0"/>
                        </a:rPr>
                        <a:t>180</a:t>
                      </a:r>
                    </a:p>
                  </a:txBody>
                  <a:tcPr/>
                </a:tc>
                <a:extLst>
                  <a:ext uri="{0D108BD9-81ED-4DB2-BD59-A6C34878D82A}">
                    <a16:rowId xmlns:a16="http://schemas.microsoft.com/office/drawing/2014/main" val="98604327"/>
                  </a:ext>
                </a:extLst>
              </a:tr>
              <a:tr h="308262">
                <a:tc>
                  <a:txBody>
                    <a:bodyPr/>
                    <a:lstStyle/>
                    <a:p>
                      <a:pPr algn="ctr"/>
                      <a:r>
                        <a:rPr lang="en-US" sz="1700" dirty="0">
                          <a:latin typeface="Times New Roman" pitchFamily="18" charset="0"/>
                          <a:cs typeface="Times New Roman" pitchFamily="18" charset="0"/>
                        </a:rPr>
                        <a:t>6</a:t>
                      </a:r>
                    </a:p>
                  </a:txBody>
                  <a:tcPr/>
                </a:tc>
                <a:tc>
                  <a:txBody>
                    <a:bodyPr/>
                    <a:lstStyle/>
                    <a:p>
                      <a:r>
                        <a:rPr lang="en-US" sz="1700" dirty="0">
                          <a:latin typeface="Times New Roman" pitchFamily="18" charset="0"/>
                          <a:cs typeface="Times New Roman" pitchFamily="18" charset="0"/>
                        </a:rPr>
                        <a:t>28/06/2024</a:t>
                      </a:r>
                    </a:p>
                  </a:txBody>
                  <a:tcPr/>
                </a:tc>
                <a:tc>
                  <a:txBody>
                    <a:bodyPr/>
                    <a:lstStyle/>
                    <a:p>
                      <a:r>
                        <a:rPr lang="en-US" sz="1700" dirty="0">
                          <a:latin typeface="Times New Roman" pitchFamily="18" charset="0"/>
                          <a:cs typeface="Times New Roman" pitchFamily="18" charset="0"/>
                        </a:rPr>
                        <a:t>Quiz Competition </a:t>
                      </a:r>
                    </a:p>
                  </a:txBody>
                  <a:tcPr anchor="ctr"/>
                </a:tc>
                <a:tc>
                  <a:txBody>
                    <a:bodyPr/>
                    <a:lstStyle/>
                    <a:p>
                      <a:pPr algn="ctr"/>
                      <a:r>
                        <a:rPr lang="en-US" sz="1700" dirty="0">
                          <a:latin typeface="Times New Roman" pitchFamily="18" charset="0"/>
                          <a:cs typeface="Times New Roman" pitchFamily="18" charset="0"/>
                        </a:rPr>
                        <a:t>16</a:t>
                      </a:r>
                    </a:p>
                  </a:txBody>
                  <a:tcPr/>
                </a:tc>
                <a:extLst>
                  <a:ext uri="{0D108BD9-81ED-4DB2-BD59-A6C34878D82A}">
                    <a16:rowId xmlns:a16="http://schemas.microsoft.com/office/drawing/2014/main" val="555298134"/>
                  </a:ext>
                </a:extLst>
              </a:tr>
              <a:tr h="315482">
                <a:tc>
                  <a:txBody>
                    <a:bodyPr/>
                    <a:lstStyle/>
                    <a:p>
                      <a:pPr algn="ctr"/>
                      <a:r>
                        <a:rPr lang="en-US" sz="1700" dirty="0">
                          <a:latin typeface="Times New Roman" pitchFamily="18" charset="0"/>
                          <a:cs typeface="Times New Roman" pitchFamily="18" charset="0"/>
                        </a:rPr>
                        <a:t>7</a:t>
                      </a:r>
                    </a:p>
                  </a:txBody>
                  <a:tcPr/>
                </a:tc>
                <a:tc>
                  <a:txBody>
                    <a:bodyPr/>
                    <a:lstStyle/>
                    <a:p>
                      <a:r>
                        <a:rPr lang="en-US" sz="1700" dirty="0">
                          <a:latin typeface="Times New Roman" pitchFamily="18" charset="0"/>
                          <a:cs typeface="Times New Roman" pitchFamily="18" charset="0"/>
                        </a:rPr>
                        <a:t>29/07/2024</a:t>
                      </a:r>
                    </a:p>
                  </a:txBody>
                  <a:tcPr/>
                </a:tc>
                <a:tc>
                  <a:txBody>
                    <a:bodyPr/>
                    <a:lstStyle/>
                    <a:p>
                      <a:r>
                        <a:rPr lang="en-US" sz="1700" dirty="0">
                          <a:latin typeface="Times New Roman" pitchFamily="18" charset="0"/>
                          <a:cs typeface="Times New Roman" pitchFamily="18" charset="0"/>
                        </a:rPr>
                        <a:t>National Tiger Day  Celebrate</a:t>
                      </a:r>
                    </a:p>
                  </a:txBody>
                  <a:tcPr anchor="ctr"/>
                </a:tc>
                <a:tc>
                  <a:txBody>
                    <a:bodyPr/>
                    <a:lstStyle/>
                    <a:p>
                      <a:pPr algn="ctr"/>
                      <a:r>
                        <a:rPr lang="en-US" sz="1700" dirty="0">
                          <a:latin typeface="Times New Roman" pitchFamily="18" charset="0"/>
                          <a:cs typeface="Times New Roman" pitchFamily="18" charset="0"/>
                        </a:rPr>
                        <a:t>409</a:t>
                      </a:r>
                    </a:p>
                  </a:txBody>
                  <a:tcPr/>
                </a:tc>
                <a:extLst>
                  <a:ext uri="{0D108BD9-81ED-4DB2-BD59-A6C34878D82A}">
                    <a16:rowId xmlns:a16="http://schemas.microsoft.com/office/drawing/2014/main" val="1790876386"/>
                  </a:ext>
                </a:extLst>
              </a:tr>
              <a:tr h="320044">
                <a:tc>
                  <a:txBody>
                    <a:bodyPr/>
                    <a:lstStyle/>
                    <a:p>
                      <a:pPr algn="ctr"/>
                      <a:r>
                        <a:rPr lang="en-US" sz="1700" dirty="0">
                          <a:latin typeface="Times New Roman" pitchFamily="18" charset="0"/>
                          <a:cs typeface="Times New Roman" pitchFamily="18" charset="0"/>
                        </a:rPr>
                        <a:t>8</a:t>
                      </a:r>
                    </a:p>
                  </a:txBody>
                  <a:tcPr/>
                </a:tc>
                <a:tc>
                  <a:txBody>
                    <a:bodyPr/>
                    <a:lstStyle/>
                    <a:p>
                      <a:r>
                        <a:rPr lang="en-US" sz="1700" dirty="0">
                          <a:latin typeface="Times New Roman" pitchFamily="18" charset="0"/>
                          <a:cs typeface="Times New Roman" pitchFamily="18" charset="0"/>
                        </a:rPr>
                        <a:t>31/08/2024</a:t>
                      </a:r>
                    </a:p>
                  </a:txBody>
                  <a:tcPr/>
                </a:tc>
                <a:tc>
                  <a:txBody>
                    <a:bodyPr/>
                    <a:lstStyle/>
                    <a:p>
                      <a:r>
                        <a:rPr lang="en-US" sz="1700" dirty="0">
                          <a:latin typeface="Times New Roman" pitchFamily="18" charset="0"/>
                          <a:cs typeface="Times New Roman" pitchFamily="18" charset="0"/>
                        </a:rPr>
                        <a:t>ISRO Workshop 2024 for  School Student and Gram panchayat </a:t>
                      </a:r>
                      <a:r>
                        <a:rPr lang="en-US" sz="1700" dirty="0" err="1">
                          <a:latin typeface="Times New Roman" pitchFamily="18" charset="0"/>
                          <a:cs typeface="Times New Roman" pitchFamily="18" charset="0"/>
                        </a:rPr>
                        <a:t>Sarapanch</a:t>
                      </a:r>
                      <a:endParaRPr lang="en-US" sz="1700" dirty="0">
                        <a:latin typeface="Times New Roman" pitchFamily="18" charset="0"/>
                        <a:cs typeface="Times New Roman" pitchFamily="18" charset="0"/>
                      </a:endParaRPr>
                    </a:p>
                  </a:txBody>
                  <a:tcPr anchor="ctr"/>
                </a:tc>
                <a:tc>
                  <a:txBody>
                    <a:bodyPr/>
                    <a:lstStyle/>
                    <a:p>
                      <a:pPr algn="ctr"/>
                      <a:r>
                        <a:rPr lang="en-US" sz="1700" dirty="0">
                          <a:latin typeface="Times New Roman" pitchFamily="18" charset="0"/>
                          <a:cs typeface="Times New Roman" pitchFamily="18" charset="0"/>
                        </a:rPr>
                        <a:t>360</a:t>
                      </a:r>
                    </a:p>
                  </a:txBody>
                  <a:tcPr/>
                </a:tc>
                <a:extLst>
                  <a:ext uri="{0D108BD9-81ED-4DB2-BD59-A6C34878D82A}">
                    <a16:rowId xmlns:a16="http://schemas.microsoft.com/office/drawing/2014/main" val="857345805"/>
                  </a:ext>
                </a:extLst>
              </a:tr>
              <a:tr h="308262">
                <a:tc>
                  <a:txBody>
                    <a:bodyPr/>
                    <a:lstStyle/>
                    <a:p>
                      <a:pPr algn="ctr"/>
                      <a:r>
                        <a:rPr lang="en-US" sz="1700" dirty="0">
                          <a:latin typeface="Times New Roman" pitchFamily="18" charset="0"/>
                          <a:cs typeface="Times New Roman" pitchFamily="18" charset="0"/>
                        </a:rPr>
                        <a:t>9</a:t>
                      </a:r>
                    </a:p>
                  </a:txBody>
                  <a:tcPr/>
                </a:tc>
                <a:tc>
                  <a:txBody>
                    <a:bodyPr/>
                    <a:lstStyle/>
                    <a:p>
                      <a:r>
                        <a:rPr lang="en-US" sz="1700" dirty="0">
                          <a:latin typeface="Times New Roman" pitchFamily="18" charset="0"/>
                          <a:cs typeface="Times New Roman" pitchFamily="18" charset="0"/>
                        </a:rPr>
                        <a:t>07/10/2024</a:t>
                      </a:r>
                    </a:p>
                  </a:txBody>
                  <a:tcPr/>
                </a:tc>
                <a:tc>
                  <a:txBody>
                    <a:bodyPr/>
                    <a:lstStyle/>
                    <a:p>
                      <a:r>
                        <a:rPr lang="en-US" sz="1700" dirty="0">
                          <a:latin typeface="Times New Roman" pitchFamily="18" charset="0"/>
                          <a:cs typeface="Times New Roman" pitchFamily="18" charset="0"/>
                        </a:rPr>
                        <a:t>Quiz and Slogan Writing Competition</a:t>
                      </a:r>
                    </a:p>
                  </a:txBody>
                  <a:tcPr anchor="ctr"/>
                </a:tc>
                <a:tc>
                  <a:txBody>
                    <a:bodyPr/>
                    <a:lstStyle/>
                    <a:p>
                      <a:pPr algn="ctr"/>
                      <a:r>
                        <a:rPr lang="en-US" sz="1700" dirty="0">
                          <a:latin typeface="Times New Roman" pitchFamily="18" charset="0"/>
                          <a:cs typeface="Times New Roman" pitchFamily="18" charset="0"/>
                        </a:rPr>
                        <a:t>34</a:t>
                      </a:r>
                    </a:p>
                  </a:txBody>
                  <a:tcPr/>
                </a:tc>
                <a:extLst>
                  <a:ext uri="{0D108BD9-81ED-4DB2-BD59-A6C34878D82A}">
                    <a16:rowId xmlns:a16="http://schemas.microsoft.com/office/drawing/2014/main" val="4237899892"/>
                  </a:ext>
                </a:extLst>
              </a:tr>
              <a:tr h="251879">
                <a:tc>
                  <a:txBody>
                    <a:bodyPr/>
                    <a:lstStyle/>
                    <a:p>
                      <a:pPr algn="ctr"/>
                      <a:r>
                        <a:rPr lang="en-US" sz="1700" dirty="0">
                          <a:latin typeface="Times New Roman" pitchFamily="18" charset="0"/>
                          <a:cs typeface="Times New Roman" pitchFamily="18" charset="0"/>
                        </a:rPr>
                        <a:t>10</a:t>
                      </a:r>
                    </a:p>
                  </a:txBody>
                  <a:tcPr/>
                </a:tc>
                <a:tc>
                  <a:txBody>
                    <a:bodyPr/>
                    <a:lstStyle/>
                    <a:p>
                      <a:r>
                        <a:rPr lang="en-US" sz="1700" dirty="0">
                          <a:latin typeface="Times New Roman" pitchFamily="18" charset="0"/>
                          <a:cs typeface="Times New Roman" pitchFamily="18" charset="0"/>
                        </a:rPr>
                        <a:t>23/12/2024</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Quiz Competition </a:t>
                      </a:r>
                    </a:p>
                  </a:txBody>
                  <a:tcPr anchor="ctr"/>
                </a:tc>
                <a:tc>
                  <a:txBody>
                    <a:bodyPr/>
                    <a:lstStyle/>
                    <a:p>
                      <a:pPr algn="ctr"/>
                      <a:r>
                        <a:rPr lang="en-US" sz="1700" dirty="0">
                          <a:latin typeface="Times New Roman" pitchFamily="18" charset="0"/>
                          <a:cs typeface="Times New Roman" pitchFamily="18" charset="0"/>
                        </a:rPr>
                        <a:t>16</a:t>
                      </a:r>
                    </a:p>
                  </a:txBody>
                  <a:tcPr/>
                </a:tc>
                <a:extLst>
                  <a:ext uri="{0D108BD9-81ED-4DB2-BD59-A6C34878D82A}">
                    <a16:rowId xmlns:a16="http://schemas.microsoft.com/office/drawing/2014/main" val="1302178443"/>
                  </a:ext>
                </a:extLst>
              </a:tr>
              <a:tr h="308262">
                <a:tc>
                  <a:txBody>
                    <a:bodyPr/>
                    <a:lstStyle/>
                    <a:p>
                      <a:pPr algn="ctr"/>
                      <a:r>
                        <a:rPr lang="en-US" sz="1700" dirty="0">
                          <a:latin typeface="Times New Roman" pitchFamily="18" charset="0"/>
                          <a:cs typeface="Times New Roman" pitchFamily="18" charset="0"/>
                        </a:rPr>
                        <a:t>11</a:t>
                      </a:r>
                    </a:p>
                  </a:txBody>
                  <a:tcPr/>
                </a:tc>
                <a:tc>
                  <a:txBody>
                    <a:bodyPr/>
                    <a:lstStyle/>
                    <a:p>
                      <a:r>
                        <a:rPr lang="en-US" sz="1700" dirty="0">
                          <a:latin typeface="Times New Roman" pitchFamily="18" charset="0"/>
                          <a:cs typeface="Times New Roman" pitchFamily="18" charset="0"/>
                        </a:rPr>
                        <a:t>29/12/2024</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Sunday Science School – Fun Activity -1</a:t>
                      </a:r>
                    </a:p>
                  </a:txBody>
                  <a:tcPr anchor="ctr"/>
                </a:tc>
                <a:tc>
                  <a:txBody>
                    <a:bodyPr/>
                    <a:lstStyle/>
                    <a:p>
                      <a:pPr algn="ctr"/>
                      <a:r>
                        <a:rPr lang="en-US" sz="1700" dirty="0">
                          <a:latin typeface="Times New Roman" pitchFamily="18" charset="0"/>
                          <a:cs typeface="Times New Roman" pitchFamily="18" charset="0"/>
                        </a:rPr>
                        <a:t>25</a:t>
                      </a:r>
                    </a:p>
                  </a:txBody>
                  <a:tcPr/>
                </a:tc>
                <a:extLst>
                  <a:ext uri="{0D108BD9-81ED-4DB2-BD59-A6C34878D82A}">
                    <a16:rowId xmlns:a16="http://schemas.microsoft.com/office/drawing/2014/main" val="2137380724"/>
                  </a:ext>
                </a:extLst>
              </a:tr>
              <a:tr h="308262">
                <a:tc>
                  <a:txBody>
                    <a:bodyPr/>
                    <a:lstStyle/>
                    <a:p>
                      <a:pPr algn="ctr"/>
                      <a:r>
                        <a:rPr lang="en-US" sz="1700" dirty="0">
                          <a:latin typeface="Times New Roman" pitchFamily="18" charset="0"/>
                          <a:cs typeface="Times New Roman" pitchFamily="18" charset="0"/>
                        </a:rPr>
                        <a:t>12</a:t>
                      </a:r>
                    </a:p>
                  </a:txBody>
                  <a:tcPr/>
                </a:tc>
                <a:tc>
                  <a:txBody>
                    <a:bodyPr/>
                    <a:lstStyle/>
                    <a:p>
                      <a:r>
                        <a:rPr lang="en-US" sz="1700" dirty="0">
                          <a:latin typeface="Times New Roman" pitchFamily="18" charset="0"/>
                          <a:cs typeface="Times New Roman" pitchFamily="18" charset="0"/>
                        </a:rPr>
                        <a:t>05/01/2025</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Sunday Science School – Fun Activity -2</a:t>
                      </a:r>
                    </a:p>
                  </a:txBody>
                  <a:tcPr anchor="ctr"/>
                </a:tc>
                <a:tc>
                  <a:txBody>
                    <a:bodyPr/>
                    <a:lstStyle/>
                    <a:p>
                      <a:pPr algn="ctr"/>
                      <a:r>
                        <a:rPr lang="en-US" sz="1700" dirty="0">
                          <a:latin typeface="Times New Roman" pitchFamily="18" charset="0"/>
                          <a:cs typeface="Times New Roman" pitchFamily="18" charset="0"/>
                        </a:rPr>
                        <a:t>37</a:t>
                      </a:r>
                    </a:p>
                  </a:txBody>
                  <a:tcPr/>
                </a:tc>
                <a:extLst>
                  <a:ext uri="{0D108BD9-81ED-4DB2-BD59-A6C34878D82A}">
                    <a16:rowId xmlns:a16="http://schemas.microsoft.com/office/drawing/2014/main" val="3431416220"/>
                  </a:ext>
                </a:extLst>
              </a:tr>
              <a:tr h="308262">
                <a:tc>
                  <a:txBody>
                    <a:bodyPr/>
                    <a:lstStyle/>
                    <a:p>
                      <a:pPr algn="ctr"/>
                      <a:r>
                        <a:rPr lang="en-US" sz="1700" dirty="0">
                          <a:latin typeface="Times New Roman" pitchFamily="18" charset="0"/>
                          <a:cs typeface="Times New Roman" pitchFamily="18" charset="0"/>
                        </a:rPr>
                        <a:t>13</a:t>
                      </a:r>
                    </a:p>
                  </a:txBody>
                  <a:tcPr/>
                </a:tc>
                <a:tc>
                  <a:txBody>
                    <a:bodyPr/>
                    <a:lstStyle/>
                    <a:p>
                      <a:r>
                        <a:rPr lang="en-US" sz="1700" dirty="0">
                          <a:latin typeface="Times New Roman" pitchFamily="18" charset="0"/>
                          <a:cs typeface="Times New Roman" pitchFamily="18" charset="0"/>
                        </a:rPr>
                        <a:t>12/01/2025</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Sunday Science School – Fun Activity -3</a:t>
                      </a:r>
                    </a:p>
                  </a:txBody>
                  <a:tcPr anchor="ctr"/>
                </a:tc>
                <a:tc>
                  <a:txBody>
                    <a:bodyPr/>
                    <a:lstStyle/>
                    <a:p>
                      <a:pPr algn="ctr"/>
                      <a:r>
                        <a:rPr lang="en-US" sz="1700" dirty="0">
                          <a:latin typeface="Times New Roman" pitchFamily="18" charset="0"/>
                          <a:cs typeface="Times New Roman" pitchFamily="18" charset="0"/>
                        </a:rPr>
                        <a:t>20</a:t>
                      </a:r>
                    </a:p>
                  </a:txBody>
                  <a:tcPr/>
                </a:tc>
                <a:extLst>
                  <a:ext uri="{0D108BD9-81ED-4DB2-BD59-A6C34878D82A}">
                    <a16:rowId xmlns:a16="http://schemas.microsoft.com/office/drawing/2014/main" val="713977359"/>
                  </a:ext>
                </a:extLst>
              </a:tr>
              <a:tr h="257081">
                <a:tc>
                  <a:txBody>
                    <a:bodyPr/>
                    <a:lstStyle/>
                    <a:p>
                      <a:pPr algn="ctr"/>
                      <a:r>
                        <a:rPr lang="en-US" sz="1700" dirty="0">
                          <a:latin typeface="Times New Roman" pitchFamily="18" charset="0"/>
                          <a:cs typeface="Times New Roman" pitchFamily="18" charset="0"/>
                        </a:rPr>
                        <a:t>14</a:t>
                      </a:r>
                    </a:p>
                  </a:txBody>
                  <a:tcPr/>
                </a:tc>
                <a:tc>
                  <a:txBody>
                    <a:bodyPr/>
                    <a:lstStyle/>
                    <a:p>
                      <a:r>
                        <a:rPr lang="en-US" sz="1700" dirty="0">
                          <a:latin typeface="Times New Roman" pitchFamily="18" charset="0"/>
                          <a:cs typeface="Times New Roman" pitchFamily="18" charset="0"/>
                        </a:rPr>
                        <a:t>24/01/2025</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Sky Gazing 2025 – Planet Parade </a:t>
                      </a:r>
                    </a:p>
                  </a:txBody>
                  <a:tcPr anchor="ctr"/>
                </a:tc>
                <a:tc>
                  <a:txBody>
                    <a:bodyPr/>
                    <a:lstStyle/>
                    <a:p>
                      <a:pPr algn="ctr"/>
                      <a:r>
                        <a:rPr lang="en-US" sz="1700" dirty="0">
                          <a:latin typeface="Times New Roman" pitchFamily="18" charset="0"/>
                          <a:cs typeface="Times New Roman" pitchFamily="18" charset="0"/>
                        </a:rPr>
                        <a:t>100</a:t>
                      </a:r>
                    </a:p>
                  </a:txBody>
                  <a:tcPr/>
                </a:tc>
                <a:extLst>
                  <a:ext uri="{0D108BD9-81ED-4DB2-BD59-A6C34878D82A}">
                    <a16:rowId xmlns:a16="http://schemas.microsoft.com/office/drawing/2014/main" val="1853664557"/>
                  </a:ext>
                </a:extLst>
              </a:tr>
              <a:tr h="268511">
                <a:tc>
                  <a:txBody>
                    <a:bodyPr/>
                    <a:lstStyle/>
                    <a:p>
                      <a:pPr algn="ctr"/>
                      <a:r>
                        <a:rPr lang="en-US" sz="1700" dirty="0">
                          <a:latin typeface="Times New Roman" pitchFamily="18" charset="0"/>
                          <a:cs typeface="Times New Roman" pitchFamily="18" charset="0"/>
                        </a:rPr>
                        <a:t>15</a:t>
                      </a:r>
                    </a:p>
                  </a:txBody>
                  <a:tcPr/>
                </a:tc>
                <a:tc>
                  <a:txBody>
                    <a:bodyPr/>
                    <a:lstStyle/>
                    <a:p>
                      <a:r>
                        <a:rPr lang="en-US" sz="1700" dirty="0">
                          <a:latin typeface="Times New Roman" pitchFamily="18" charset="0"/>
                          <a:cs typeface="Times New Roman" pitchFamily="18" charset="0"/>
                        </a:rPr>
                        <a:t>28/02/2025</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700" dirty="0">
                          <a:latin typeface="Times New Roman" pitchFamily="18" charset="0"/>
                          <a:cs typeface="Times New Roman" pitchFamily="18" charset="0"/>
                        </a:rPr>
                        <a:t>National Science Day - 2025</a:t>
                      </a:r>
                    </a:p>
                  </a:txBody>
                  <a:tcPr anchor="ctr"/>
                </a:tc>
                <a:tc>
                  <a:txBody>
                    <a:bodyPr/>
                    <a:lstStyle/>
                    <a:p>
                      <a:pPr algn="ctr"/>
                      <a:r>
                        <a:rPr lang="en-US" sz="1700" dirty="0">
                          <a:latin typeface="Times New Roman" pitchFamily="18" charset="0"/>
                          <a:cs typeface="Times New Roman" pitchFamily="18" charset="0"/>
                        </a:rPr>
                        <a:t>180</a:t>
                      </a:r>
                    </a:p>
                  </a:txBody>
                  <a:tcPr/>
                </a:tc>
                <a:extLst>
                  <a:ext uri="{0D108BD9-81ED-4DB2-BD59-A6C34878D82A}">
                    <a16:rowId xmlns:a16="http://schemas.microsoft.com/office/drawing/2014/main" val="4280323299"/>
                  </a:ext>
                </a:extLst>
              </a:tr>
              <a:tr h="323116">
                <a:tc>
                  <a:txBody>
                    <a:bodyPr/>
                    <a:lstStyle/>
                    <a:p>
                      <a:pPr algn="ctr"/>
                      <a:endParaRPr lang="en-US" sz="1700" dirty="0">
                        <a:latin typeface="Times New Roman" pitchFamily="18" charset="0"/>
                        <a:cs typeface="Times New Roman" pitchFamily="18" charset="0"/>
                      </a:endParaRPr>
                    </a:p>
                  </a:txBody>
                  <a:tcPr/>
                </a:tc>
                <a:tc>
                  <a:txBody>
                    <a:bodyPr/>
                    <a:lstStyle/>
                    <a:p>
                      <a:endParaRPr lang="en-US" sz="1700" dirty="0">
                        <a:latin typeface="Times New Roman" pitchFamily="18" charset="0"/>
                        <a:cs typeface="Times New Roman" pitchFamily="18" charset="0"/>
                      </a:endParaRPr>
                    </a:p>
                  </a:txBody>
                  <a:tcPr>
                    <a:solidFill>
                      <a:schemeClr val="accent1">
                        <a:lumMod val="60000"/>
                        <a:lumOff val="40000"/>
                      </a:schemeClr>
                    </a:solidFill>
                  </a:tcPr>
                </a:tc>
                <a:tc>
                  <a:txBody>
                    <a:bodyPr/>
                    <a:lstStyle/>
                    <a:p>
                      <a:pPr algn="ctr"/>
                      <a:r>
                        <a:rPr lang="en-US" sz="1700" b="1" dirty="0">
                          <a:latin typeface="Times New Roman" pitchFamily="18" charset="0"/>
                          <a:cs typeface="Times New Roman" pitchFamily="18" charset="0"/>
                        </a:rPr>
                        <a:t>Total </a:t>
                      </a:r>
                    </a:p>
                  </a:txBody>
                  <a:tcPr>
                    <a:solidFill>
                      <a:schemeClr val="accent1">
                        <a:lumMod val="60000"/>
                        <a:lumOff val="40000"/>
                      </a:schemeClr>
                    </a:solidFill>
                  </a:tcPr>
                </a:tc>
                <a:tc>
                  <a:txBody>
                    <a:bodyPr/>
                    <a:lstStyle/>
                    <a:p>
                      <a:pPr algn="ctr"/>
                      <a:r>
                        <a:rPr lang="en-US" sz="1700" b="1" dirty="0">
                          <a:latin typeface="Times New Roman" pitchFamily="18" charset="0"/>
                          <a:cs typeface="Times New Roman" pitchFamily="18" charset="0"/>
                        </a:rPr>
                        <a:t>1791</a:t>
                      </a:r>
                    </a:p>
                  </a:txBody>
                  <a:tcPr>
                    <a:solidFill>
                      <a:schemeClr val="accent1">
                        <a:lumMod val="60000"/>
                        <a:lumOff val="40000"/>
                      </a:schemeClr>
                    </a:solidFill>
                  </a:tcPr>
                </a:tc>
                <a:extLst>
                  <a:ext uri="{0D108BD9-81ED-4DB2-BD59-A6C34878D82A}">
                    <a16:rowId xmlns:a16="http://schemas.microsoft.com/office/drawing/2014/main" val="2874645505"/>
                  </a:ext>
                </a:extLst>
              </a:tr>
            </a:tbl>
          </a:graphicData>
        </a:graphic>
      </p:graphicFrame>
      <p:sp>
        <p:nvSpPr>
          <p:cNvPr id="6" name="Slide Number Placeholder 5"/>
          <p:cNvSpPr>
            <a:spLocks noGrp="1"/>
          </p:cNvSpPr>
          <p:nvPr>
            <p:ph type="sldNum" sz="quarter" idx="12"/>
          </p:nvPr>
        </p:nvSpPr>
        <p:spPr>
          <a:xfrm>
            <a:off x="11679380" y="6381750"/>
            <a:ext cx="457200" cy="476250"/>
          </a:xfrm>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652845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FA693-C38A-E524-CC5A-12F35EE07662}"/>
              </a:ext>
            </a:extLst>
          </p:cNvPr>
          <p:cNvSpPr>
            <a:spLocks noGrp="1"/>
          </p:cNvSpPr>
          <p:nvPr>
            <p:ph type="title"/>
          </p:nvPr>
        </p:nvSpPr>
        <p:spPr>
          <a:xfrm>
            <a:off x="386575" y="637143"/>
            <a:ext cx="5902712" cy="369331"/>
          </a:xfrm>
        </p:spPr>
        <p:txBody>
          <a:bodyPr/>
          <a:lstStyle/>
          <a:p>
            <a:pPr algn="l"/>
            <a:r>
              <a:rPr lang="en-US" sz="1800" b="1" dirty="0">
                <a:effectLst/>
                <a:latin typeface="Times New Roman" panose="02020603050405020304" pitchFamily="18" charset="0"/>
                <a:ea typeface="Calibri" panose="020F0502020204030204" pitchFamily="34" charset="0"/>
                <a:cs typeface="Mangal" panose="02040503050203030202" pitchFamily="18" charset="0"/>
              </a:rPr>
              <a:t>The photographs of the activities conducted at the school </a:t>
            </a:r>
            <a:br>
              <a:rPr lang="en-US" sz="1800" dirty="0">
                <a:effectLst/>
                <a:latin typeface="Calibri" panose="020F0502020204030204" pitchFamily="34" charset="0"/>
                <a:ea typeface="Calibri" panose="020F0502020204030204" pitchFamily="34" charset="0"/>
                <a:cs typeface="Mangal" panose="02040503050203030202" pitchFamily="18" charset="0"/>
              </a:rPr>
            </a:br>
            <a:endParaRPr lang="en-US" dirty="0"/>
          </a:p>
        </p:txBody>
      </p:sp>
      <p:sp>
        <p:nvSpPr>
          <p:cNvPr id="16" name="TextBox 15">
            <a:extLst>
              <a:ext uri="{FF2B5EF4-FFF2-40B4-BE49-F238E27FC236}">
                <a16:creationId xmlns:a16="http://schemas.microsoft.com/office/drawing/2014/main" id="{0F80A2F8-42B7-5F93-CD8B-046EEDE8620D}"/>
              </a:ext>
            </a:extLst>
          </p:cNvPr>
          <p:cNvSpPr txBox="1"/>
          <p:nvPr/>
        </p:nvSpPr>
        <p:spPr>
          <a:xfrm>
            <a:off x="3650165" y="3308327"/>
            <a:ext cx="527824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Science Demonstration – Outreach Program</a:t>
            </a:r>
          </a:p>
        </p:txBody>
      </p:sp>
      <p:pic>
        <p:nvPicPr>
          <p:cNvPr id="4" name="Picture 3">
            <a:extLst>
              <a:ext uri="{FF2B5EF4-FFF2-40B4-BE49-F238E27FC236}">
                <a16:creationId xmlns:a16="http://schemas.microsoft.com/office/drawing/2014/main" id="{AD339BCF-3D36-4EB2-A160-2A3386A4B593}"/>
              </a:ext>
            </a:extLst>
          </p:cNvPr>
          <p:cNvPicPr>
            <a:picLocks noChangeAspect="1"/>
          </p:cNvPicPr>
          <p:nvPr/>
        </p:nvPicPr>
        <p:blipFill>
          <a:blip r:embed="rId2"/>
          <a:stretch>
            <a:fillRect/>
          </a:stretch>
        </p:blipFill>
        <p:spPr>
          <a:xfrm>
            <a:off x="738241" y="869155"/>
            <a:ext cx="5138452" cy="2419260"/>
          </a:xfrm>
          <a:prstGeom prst="rect">
            <a:avLst/>
          </a:prstGeom>
        </p:spPr>
      </p:pic>
      <p:pic>
        <p:nvPicPr>
          <p:cNvPr id="11" name="Picture 10">
            <a:extLst>
              <a:ext uri="{FF2B5EF4-FFF2-40B4-BE49-F238E27FC236}">
                <a16:creationId xmlns:a16="http://schemas.microsoft.com/office/drawing/2014/main" id="{8165741C-CE48-FA12-57D8-D0B20228BE21}"/>
              </a:ext>
            </a:extLst>
          </p:cNvPr>
          <p:cNvPicPr>
            <a:picLocks noChangeAspect="1"/>
          </p:cNvPicPr>
          <p:nvPr/>
        </p:nvPicPr>
        <p:blipFill>
          <a:blip r:embed="rId3"/>
          <a:stretch>
            <a:fillRect/>
          </a:stretch>
        </p:blipFill>
        <p:spPr>
          <a:xfrm>
            <a:off x="738241" y="3838827"/>
            <a:ext cx="5138452" cy="2639477"/>
          </a:xfrm>
          <a:prstGeom prst="rect">
            <a:avLst/>
          </a:prstGeom>
        </p:spPr>
      </p:pic>
      <p:pic>
        <p:nvPicPr>
          <p:cNvPr id="18" name="Picture 17">
            <a:extLst>
              <a:ext uri="{FF2B5EF4-FFF2-40B4-BE49-F238E27FC236}">
                <a16:creationId xmlns:a16="http://schemas.microsoft.com/office/drawing/2014/main" id="{633FFF59-B879-C1DB-86FB-D47DC5868F0F}"/>
              </a:ext>
            </a:extLst>
          </p:cNvPr>
          <p:cNvPicPr>
            <a:picLocks noChangeAspect="1"/>
          </p:cNvPicPr>
          <p:nvPr/>
        </p:nvPicPr>
        <p:blipFill>
          <a:blip r:embed="rId4"/>
          <a:stretch>
            <a:fillRect/>
          </a:stretch>
        </p:blipFill>
        <p:spPr>
          <a:xfrm>
            <a:off x="6217207" y="3869186"/>
            <a:ext cx="5278244" cy="2609118"/>
          </a:xfrm>
          <a:prstGeom prst="rect">
            <a:avLst/>
          </a:prstGeom>
        </p:spPr>
      </p:pic>
      <p:pic>
        <p:nvPicPr>
          <p:cNvPr id="22" name="Picture 21">
            <a:extLst>
              <a:ext uri="{FF2B5EF4-FFF2-40B4-BE49-F238E27FC236}">
                <a16:creationId xmlns:a16="http://schemas.microsoft.com/office/drawing/2014/main" id="{0E700C43-CD11-FAEC-2F07-FEC084A47598}"/>
              </a:ext>
            </a:extLst>
          </p:cNvPr>
          <p:cNvPicPr>
            <a:picLocks noChangeAspect="1"/>
          </p:cNvPicPr>
          <p:nvPr/>
        </p:nvPicPr>
        <p:blipFill>
          <a:blip r:embed="rId5"/>
          <a:srcRect t="19616"/>
          <a:stretch/>
        </p:blipFill>
        <p:spPr>
          <a:xfrm>
            <a:off x="6217207" y="379696"/>
            <a:ext cx="5236552" cy="2908719"/>
          </a:xfrm>
          <a:prstGeom prst="rect">
            <a:avLst/>
          </a:prstGeom>
        </p:spPr>
      </p:pic>
      <p:sp>
        <p:nvSpPr>
          <p:cNvPr id="8" name="Slide Number Placeholder 7"/>
          <p:cNvSpPr>
            <a:spLocks noGrp="1"/>
          </p:cNvSpPr>
          <p:nvPr>
            <p:ph type="sldNum" sz="quarter" idx="12"/>
          </p:nvPr>
        </p:nvSpPr>
        <p:spPr>
          <a:xfrm>
            <a:off x="9250235" y="6466905"/>
            <a:ext cx="2844800" cy="476250"/>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206811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2E82FB-FC61-92F0-390E-D0B559C5C6B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1076" y="547170"/>
            <a:ext cx="5143314" cy="2547293"/>
          </a:xfrm>
          <a:prstGeom prst="rect">
            <a:avLst/>
          </a:prstGeom>
        </p:spPr>
      </p:pic>
      <p:sp>
        <p:nvSpPr>
          <p:cNvPr id="15" name="TextBox 14">
            <a:extLst>
              <a:ext uri="{FF2B5EF4-FFF2-40B4-BE49-F238E27FC236}">
                <a16:creationId xmlns:a16="http://schemas.microsoft.com/office/drawing/2014/main" id="{F9BB1C12-63C0-168E-015C-1086C4C231FF}"/>
              </a:ext>
            </a:extLst>
          </p:cNvPr>
          <p:cNvSpPr txBox="1"/>
          <p:nvPr/>
        </p:nvSpPr>
        <p:spPr>
          <a:xfrm>
            <a:off x="3948663" y="3150767"/>
            <a:ext cx="618779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Sky Gazing -2024 – 2025  Outreach Program</a:t>
            </a:r>
          </a:p>
        </p:txBody>
      </p:sp>
      <p:sp>
        <p:nvSpPr>
          <p:cNvPr id="4" name="Title 1">
            <a:extLst>
              <a:ext uri="{FF2B5EF4-FFF2-40B4-BE49-F238E27FC236}">
                <a16:creationId xmlns:a16="http://schemas.microsoft.com/office/drawing/2014/main" id="{09C97D2F-3DB8-266B-87F8-1C8010D42932}"/>
              </a:ext>
            </a:extLst>
          </p:cNvPr>
          <p:cNvSpPr>
            <a:spLocks noGrp="1"/>
          </p:cNvSpPr>
          <p:nvPr>
            <p:ph type="title"/>
          </p:nvPr>
        </p:nvSpPr>
        <p:spPr>
          <a:xfrm>
            <a:off x="331377" y="547170"/>
            <a:ext cx="5902712" cy="274637"/>
          </a:xfrm>
        </p:spPr>
        <p:txBody>
          <a:bodyPr/>
          <a:lstStyle/>
          <a:p>
            <a:pPr algn="l"/>
            <a:r>
              <a:rPr lang="en-US" sz="1800" b="1" dirty="0">
                <a:effectLst/>
                <a:latin typeface="Times New Roman" panose="02020603050405020304" pitchFamily="18" charset="0"/>
                <a:ea typeface="Calibri" panose="020F0502020204030204" pitchFamily="34" charset="0"/>
                <a:cs typeface="Mangal" panose="02040503050203030202" pitchFamily="18" charset="0"/>
              </a:rPr>
              <a:t>The photographs of the activities conducted at the school </a:t>
            </a:r>
            <a:br>
              <a:rPr lang="en-US" sz="1800" dirty="0">
                <a:effectLst/>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7" name="Picture 6">
            <a:extLst>
              <a:ext uri="{FF2B5EF4-FFF2-40B4-BE49-F238E27FC236}">
                <a16:creationId xmlns:a16="http://schemas.microsoft.com/office/drawing/2014/main" id="{B1CA8F0A-C620-7F3A-F850-52B8BE08C58C}"/>
              </a:ext>
            </a:extLst>
          </p:cNvPr>
          <p:cNvPicPr>
            <a:picLocks noChangeAspect="1"/>
          </p:cNvPicPr>
          <p:nvPr/>
        </p:nvPicPr>
        <p:blipFill>
          <a:blip r:embed="rId3"/>
          <a:stretch>
            <a:fillRect/>
          </a:stretch>
        </p:blipFill>
        <p:spPr>
          <a:xfrm>
            <a:off x="6096000" y="236382"/>
            <a:ext cx="5255941" cy="2858081"/>
          </a:xfrm>
          <a:prstGeom prst="rect">
            <a:avLst/>
          </a:prstGeom>
        </p:spPr>
      </p:pic>
      <p:pic>
        <p:nvPicPr>
          <p:cNvPr id="9" name="Picture 8">
            <a:extLst>
              <a:ext uri="{FF2B5EF4-FFF2-40B4-BE49-F238E27FC236}">
                <a16:creationId xmlns:a16="http://schemas.microsoft.com/office/drawing/2014/main" id="{7ED559F2-F78A-888B-6028-34463F9C0BE6}"/>
              </a:ext>
            </a:extLst>
          </p:cNvPr>
          <p:cNvPicPr>
            <a:picLocks noChangeAspect="1"/>
          </p:cNvPicPr>
          <p:nvPr/>
        </p:nvPicPr>
        <p:blipFill>
          <a:blip r:embed="rId4"/>
          <a:srcRect t="11983"/>
          <a:stretch/>
        </p:blipFill>
        <p:spPr>
          <a:xfrm>
            <a:off x="711076" y="3679888"/>
            <a:ext cx="5143314" cy="3005528"/>
          </a:xfrm>
          <a:prstGeom prst="rect">
            <a:avLst/>
          </a:prstGeom>
        </p:spPr>
      </p:pic>
      <p:pic>
        <p:nvPicPr>
          <p:cNvPr id="11" name="Picture 10">
            <a:extLst>
              <a:ext uri="{FF2B5EF4-FFF2-40B4-BE49-F238E27FC236}">
                <a16:creationId xmlns:a16="http://schemas.microsoft.com/office/drawing/2014/main" id="{9529C56A-53B2-FDE0-159E-5D9300E46AF9}"/>
              </a:ext>
            </a:extLst>
          </p:cNvPr>
          <p:cNvPicPr>
            <a:picLocks noChangeAspect="1"/>
          </p:cNvPicPr>
          <p:nvPr/>
        </p:nvPicPr>
        <p:blipFill>
          <a:blip r:embed="rId5"/>
          <a:stretch>
            <a:fillRect/>
          </a:stretch>
        </p:blipFill>
        <p:spPr>
          <a:xfrm>
            <a:off x="6096000" y="3679888"/>
            <a:ext cx="5255941" cy="3005528"/>
          </a:xfrm>
          <a:prstGeom prst="rect">
            <a:avLst/>
          </a:prstGeom>
        </p:spPr>
      </p:pic>
      <p:sp>
        <p:nvSpPr>
          <p:cNvPr id="8" name="Slide Number Placeholder 7"/>
          <p:cNvSpPr>
            <a:spLocks noGrp="1"/>
          </p:cNvSpPr>
          <p:nvPr>
            <p:ph type="sldNum" sz="quarter" idx="12"/>
          </p:nvPr>
        </p:nvSpPr>
        <p:spPr>
          <a:xfrm>
            <a:off x="9236380" y="6439195"/>
            <a:ext cx="2844800" cy="476250"/>
          </a:xfrm>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12330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F5CF76-03FC-5CFF-2D0A-F5B0313F3778}"/>
              </a:ext>
            </a:extLst>
          </p:cNvPr>
          <p:cNvSpPr>
            <a:spLocks noGrp="1"/>
          </p:cNvSpPr>
          <p:nvPr>
            <p:ph type="title"/>
          </p:nvPr>
        </p:nvSpPr>
        <p:spPr>
          <a:xfrm>
            <a:off x="375424" y="594518"/>
            <a:ext cx="5902712" cy="274637"/>
          </a:xfrm>
        </p:spPr>
        <p:txBody>
          <a:bodyPr/>
          <a:lstStyle/>
          <a:p>
            <a:pPr algn="l"/>
            <a:r>
              <a:rPr lang="en-US" sz="1800" b="1" dirty="0">
                <a:effectLst/>
                <a:latin typeface="Times New Roman" panose="02020603050405020304" pitchFamily="18" charset="0"/>
                <a:ea typeface="Calibri" panose="020F0502020204030204" pitchFamily="34" charset="0"/>
                <a:cs typeface="Mangal" panose="02040503050203030202" pitchFamily="18" charset="0"/>
              </a:rPr>
              <a:t>The photographs of the activities conducted at the school </a:t>
            </a:r>
            <a:br>
              <a:rPr lang="en-US" sz="1800" dirty="0">
                <a:effectLst/>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5" name="Content Placeholder 4">
            <a:extLst>
              <a:ext uri="{FF2B5EF4-FFF2-40B4-BE49-F238E27FC236}">
                <a16:creationId xmlns:a16="http://schemas.microsoft.com/office/drawing/2014/main" id="{D7F4A3FA-CF46-F351-C49E-2D25C183F30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b="26922"/>
          <a:stretch/>
        </p:blipFill>
        <p:spPr>
          <a:xfrm>
            <a:off x="6434136" y="3858618"/>
            <a:ext cx="4282185" cy="2787509"/>
          </a:xfrm>
          <a:prstGeom prst="rect">
            <a:avLst/>
          </a:prstGeom>
        </p:spPr>
      </p:pic>
      <p:pic>
        <p:nvPicPr>
          <p:cNvPr id="6" name="Picture 5">
            <a:extLst>
              <a:ext uri="{FF2B5EF4-FFF2-40B4-BE49-F238E27FC236}">
                <a16:creationId xmlns:a16="http://schemas.microsoft.com/office/drawing/2014/main" id="{18B01477-A92B-974A-8B28-E423EC5C82F8}"/>
              </a:ext>
            </a:extLst>
          </p:cNvPr>
          <p:cNvPicPr>
            <a:picLocks noChangeAspect="1"/>
          </p:cNvPicPr>
          <p:nvPr/>
        </p:nvPicPr>
        <p:blipFill>
          <a:blip r:embed="rId3"/>
          <a:stretch>
            <a:fillRect/>
          </a:stretch>
        </p:blipFill>
        <p:spPr>
          <a:xfrm>
            <a:off x="531425" y="3858618"/>
            <a:ext cx="5345151" cy="2787509"/>
          </a:xfrm>
          <a:prstGeom prst="rect">
            <a:avLst/>
          </a:prstGeom>
        </p:spPr>
      </p:pic>
      <p:sp>
        <p:nvSpPr>
          <p:cNvPr id="8" name="TextBox 7">
            <a:extLst>
              <a:ext uri="{FF2B5EF4-FFF2-40B4-BE49-F238E27FC236}">
                <a16:creationId xmlns:a16="http://schemas.microsoft.com/office/drawing/2014/main" id="{116C29B1-869C-1F88-04D9-37A91D17A756}"/>
              </a:ext>
            </a:extLst>
          </p:cNvPr>
          <p:cNvSpPr txBox="1"/>
          <p:nvPr/>
        </p:nvSpPr>
        <p:spPr>
          <a:xfrm>
            <a:off x="3368773" y="3412273"/>
            <a:ext cx="58187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Liquid Nitrogen gas Show - Outreach Program</a:t>
            </a:r>
          </a:p>
        </p:txBody>
      </p:sp>
      <p:pic>
        <p:nvPicPr>
          <p:cNvPr id="10" name="Picture 9">
            <a:extLst>
              <a:ext uri="{FF2B5EF4-FFF2-40B4-BE49-F238E27FC236}">
                <a16:creationId xmlns:a16="http://schemas.microsoft.com/office/drawing/2014/main" id="{C528413A-7389-2D1F-D6F2-8FA3A7A3D234}"/>
              </a:ext>
            </a:extLst>
          </p:cNvPr>
          <p:cNvPicPr>
            <a:picLocks noChangeAspect="1"/>
          </p:cNvPicPr>
          <p:nvPr/>
        </p:nvPicPr>
        <p:blipFill>
          <a:blip r:embed="rId4"/>
          <a:stretch>
            <a:fillRect/>
          </a:stretch>
        </p:blipFill>
        <p:spPr>
          <a:xfrm>
            <a:off x="6434136" y="196488"/>
            <a:ext cx="4282185" cy="3172226"/>
          </a:xfrm>
          <a:prstGeom prst="rect">
            <a:avLst/>
          </a:prstGeom>
        </p:spPr>
      </p:pic>
      <p:pic>
        <p:nvPicPr>
          <p:cNvPr id="12" name="Picture 11">
            <a:extLst>
              <a:ext uri="{FF2B5EF4-FFF2-40B4-BE49-F238E27FC236}">
                <a16:creationId xmlns:a16="http://schemas.microsoft.com/office/drawing/2014/main" id="{72B16770-9570-5204-02A4-1D55D6B455E5}"/>
              </a:ext>
            </a:extLst>
          </p:cNvPr>
          <p:cNvPicPr>
            <a:picLocks noChangeAspect="1"/>
          </p:cNvPicPr>
          <p:nvPr/>
        </p:nvPicPr>
        <p:blipFill>
          <a:blip r:embed="rId5"/>
          <a:stretch>
            <a:fillRect/>
          </a:stretch>
        </p:blipFill>
        <p:spPr>
          <a:xfrm>
            <a:off x="531424" y="667762"/>
            <a:ext cx="5564575" cy="2744511"/>
          </a:xfrm>
          <a:prstGeom prst="rect">
            <a:avLst/>
          </a:prstGeom>
        </p:spPr>
      </p:pic>
      <p:sp>
        <p:nvSpPr>
          <p:cNvPr id="9" name="Slide Number Placeholder 8"/>
          <p:cNvSpPr>
            <a:spLocks noGrp="1"/>
          </p:cNvSpPr>
          <p:nvPr>
            <p:ph type="sldNum" sz="quarter" idx="12"/>
          </p:nvPr>
        </p:nvSpPr>
        <p:spPr>
          <a:xfrm>
            <a:off x="9250235" y="6439195"/>
            <a:ext cx="2844800" cy="476250"/>
          </a:xfrm>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44132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E7F482-26C0-FC1E-17B7-3D7FF737F011}"/>
              </a:ext>
            </a:extLst>
          </p:cNvPr>
          <p:cNvPicPr>
            <a:picLocks noChangeAspect="1"/>
          </p:cNvPicPr>
          <p:nvPr/>
        </p:nvPicPr>
        <p:blipFill>
          <a:blip r:embed="rId2"/>
          <a:stretch>
            <a:fillRect/>
          </a:stretch>
        </p:blipFill>
        <p:spPr>
          <a:xfrm>
            <a:off x="605732" y="605662"/>
            <a:ext cx="5159448" cy="2962728"/>
          </a:xfrm>
          <a:prstGeom prst="rect">
            <a:avLst/>
          </a:prstGeom>
        </p:spPr>
      </p:pic>
      <p:pic>
        <p:nvPicPr>
          <p:cNvPr id="5" name="Picture 4">
            <a:extLst>
              <a:ext uri="{FF2B5EF4-FFF2-40B4-BE49-F238E27FC236}">
                <a16:creationId xmlns:a16="http://schemas.microsoft.com/office/drawing/2014/main" id="{D83FF0E3-D464-26AD-C684-0757E4EA11A6}"/>
              </a:ext>
            </a:extLst>
          </p:cNvPr>
          <p:cNvPicPr>
            <a:picLocks noChangeAspect="1"/>
          </p:cNvPicPr>
          <p:nvPr/>
        </p:nvPicPr>
        <p:blipFill>
          <a:blip r:embed="rId3"/>
          <a:stretch>
            <a:fillRect/>
          </a:stretch>
        </p:blipFill>
        <p:spPr>
          <a:xfrm>
            <a:off x="6006790" y="605662"/>
            <a:ext cx="5047936" cy="2962728"/>
          </a:xfrm>
          <a:prstGeom prst="rect">
            <a:avLst/>
          </a:prstGeom>
        </p:spPr>
      </p:pic>
      <p:sp>
        <p:nvSpPr>
          <p:cNvPr id="6" name="TextBox 5">
            <a:extLst>
              <a:ext uri="{FF2B5EF4-FFF2-40B4-BE49-F238E27FC236}">
                <a16:creationId xmlns:a16="http://schemas.microsoft.com/office/drawing/2014/main" id="{6CE89E16-6692-28C3-4B77-AD699AD8101B}"/>
              </a:ext>
            </a:extLst>
          </p:cNvPr>
          <p:cNvSpPr txBox="1"/>
          <p:nvPr/>
        </p:nvSpPr>
        <p:spPr>
          <a:xfrm>
            <a:off x="602074" y="56759"/>
            <a:ext cx="823712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Fun Activity Science School – Fun Activity</a:t>
            </a:r>
          </a:p>
        </p:txBody>
      </p:sp>
      <p:pic>
        <p:nvPicPr>
          <p:cNvPr id="8" name="Picture 7">
            <a:extLst>
              <a:ext uri="{FF2B5EF4-FFF2-40B4-BE49-F238E27FC236}">
                <a16:creationId xmlns:a16="http://schemas.microsoft.com/office/drawing/2014/main" id="{7A798F58-CB83-E99D-13AB-88B55E68147F}"/>
              </a:ext>
            </a:extLst>
          </p:cNvPr>
          <p:cNvPicPr>
            <a:picLocks noChangeAspect="1"/>
          </p:cNvPicPr>
          <p:nvPr/>
        </p:nvPicPr>
        <p:blipFill>
          <a:blip r:embed="rId4"/>
          <a:stretch>
            <a:fillRect/>
          </a:stretch>
        </p:blipFill>
        <p:spPr>
          <a:xfrm>
            <a:off x="605732" y="3661763"/>
            <a:ext cx="5159448" cy="2962728"/>
          </a:xfrm>
          <a:prstGeom prst="rect">
            <a:avLst/>
          </a:prstGeom>
        </p:spPr>
      </p:pic>
      <p:pic>
        <p:nvPicPr>
          <p:cNvPr id="12" name="Picture 11">
            <a:extLst>
              <a:ext uri="{FF2B5EF4-FFF2-40B4-BE49-F238E27FC236}">
                <a16:creationId xmlns:a16="http://schemas.microsoft.com/office/drawing/2014/main" id="{41B140D1-C1B9-CFAC-F757-41D8C4806CA1}"/>
              </a:ext>
            </a:extLst>
          </p:cNvPr>
          <p:cNvPicPr>
            <a:picLocks noChangeAspect="1"/>
          </p:cNvPicPr>
          <p:nvPr/>
        </p:nvPicPr>
        <p:blipFill>
          <a:blip r:embed="rId5"/>
          <a:stretch>
            <a:fillRect/>
          </a:stretch>
        </p:blipFill>
        <p:spPr>
          <a:xfrm>
            <a:off x="6006790" y="3661763"/>
            <a:ext cx="5047936" cy="2962728"/>
          </a:xfrm>
          <a:prstGeom prst="rect">
            <a:avLst/>
          </a:prstGeom>
        </p:spPr>
      </p:pic>
      <p:sp>
        <p:nvSpPr>
          <p:cNvPr id="7" name="Slide Number Placeholder 6"/>
          <p:cNvSpPr>
            <a:spLocks noGrp="1"/>
          </p:cNvSpPr>
          <p:nvPr>
            <p:ph type="sldNum" sz="quarter" idx="12"/>
          </p:nvPr>
        </p:nvSpPr>
        <p:spPr>
          <a:xfrm>
            <a:off x="9222525" y="6439195"/>
            <a:ext cx="2844800" cy="476250"/>
          </a:xfrm>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55681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E5FD-E3E9-CDE4-C913-CC5E90D5E997}"/>
              </a:ext>
            </a:extLst>
          </p:cNvPr>
          <p:cNvSpPr>
            <a:spLocks noGrp="1"/>
          </p:cNvSpPr>
          <p:nvPr>
            <p:ph type="title"/>
          </p:nvPr>
        </p:nvSpPr>
        <p:spPr>
          <a:xfrm>
            <a:off x="520391" y="274638"/>
            <a:ext cx="9493404" cy="457199"/>
          </a:xfrm>
        </p:spPr>
        <p:txBody>
          <a:bodyPr/>
          <a:lstStyle/>
          <a:p>
            <a:pPr algn="l"/>
            <a:r>
              <a:rPr lang="en-US" sz="2800" b="1" dirty="0">
                <a:latin typeface="Times New Roman" panose="02020603050405020304" pitchFamily="18" charset="0"/>
                <a:cs typeface="Times New Roman" panose="02020603050405020304" pitchFamily="18" charset="0"/>
              </a:rPr>
              <a:t>Summer Camp : 04.05.2024</a:t>
            </a:r>
          </a:p>
        </p:txBody>
      </p:sp>
      <p:sp>
        <p:nvSpPr>
          <p:cNvPr id="3" name="Content Placeholder 2">
            <a:extLst>
              <a:ext uri="{FF2B5EF4-FFF2-40B4-BE49-F238E27FC236}">
                <a16:creationId xmlns:a16="http://schemas.microsoft.com/office/drawing/2014/main" id="{E6F208AB-031D-D685-3FB4-5C95BFA7C0F0}"/>
              </a:ext>
            </a:extLst>
          </p:cNvPr>
          <p:cNvSpPr>
            <a:spLocks noGrp="1"/>
          </p:cNvSpPr>
          <p:nvPr>
            <p:ph idx="1"/>
          </p:nvPr>
        </p:nvSpPr>
        <p:spPr>
          <a:xfrm>
            <a:off x="431180" y="731837"/>
            <a:ext cx="11489474" cy="5958895"/>
          </a:xfrm>
        </p:spPr>
        <p:txBody>
          <a:bodyPr/>
          <a:lstStyle/>
          <a:p>
            <a:r>
              <a:rPr lang="en-US" sz="1800" dirty="0">
                <a:effectLst/>
                <a:latin typeface="Times New Roman" panose="02020603050405020304" pitchFamily="18" charset="0"/>
                <a:ea typeface="Calibri" panose="020F0502020204030204" pitchFamily="34" charset="0"/>
                <a:cs typeface="Mangal" panose="02040503050203030202" pitchFamily="18" charset="0"/>
              </a:rPr>
              <a:t>One Day Summer camp on Science Toys from craft for 4</a:t>
            </a:r>
            <a:r>
              <a:rPr lang="en-US" sz="1800" baseline="30000" dirty="0">
                <a:effectLst/>
                <a:latin typeface="Times New Roman" panose="02020603050405020304" pitchFamily="18" charset="0"/>
                <a:ea typeface="Calibri" panose="020F0502020204030204" pitchFamily="34" charset="0"/>
                <a:cs typeface="Mangal" panose="02040503050203030202" pitchFamily="18" charset="0"/>
              </a:rPr>
              <a:t>th</a:t>
            </a:r>
            <a:r>
              <a:rPr lang="en-US" sz="1800" dirty="0">
                <a:latin typeface="Times New Roman" panose="02020603050405020304" pitchFamily="18" charset="0"/>
                <a:ea typeface="Calibri" panose="020F0502020204030204" pitchFamily="34" charset="0"/>
                <a:cs typeface="Mangal" panose="02040503050203030202" pitchFamily="18" charset="0"/>
              </a:rPr>
              <a:t>  to </a:t>
            </a:r>
            <a:r>
              <a:rPr lang="en-US" sz="1800" dirty="0">
                <a:effectLst/>
                <a:latin typeface="Times New Roman" panose="02020603050405020304" pitchFamily="18" charset="0"/>
                <a:ea typeface="Calibri" panose="020F0502020204030204" pitchFamily="34" charset="0"/>
                <a:cs typeface="Mangal" panose="02040503050203030202" pitchFamily="18" charset="0"/>
              </a:rPr>
              <a:t>6</a:t>
            </a:r>
            <a:r>
              <a:rPr lang="en-US" sz="1800" baseline="30000" dirty="0">
                <a:effectLst/>
                <a:latin typeface="Times New Roman" panose="02020603050405020304" pitchFamily="18" charset="0"/>
                <a:ea typeface="Calibri" panose="020F0502020204030204" pitchFamily="34" charset="0"/>
                <a:cs typeface="Mangal" panose="02040503050203030202" pitchFamily="18" charset="0"/>
              </a:rPr>
              <a:t>th</a:t>
            </a:r>
            <a:r>
              <a:rPr lang="en-US" sz="1800" dirty="0">
                <a:effectLst/>
                <a:latin typeface="Times New Roman" panose="02020603050405020304" pitchFamily="18" charset="0"/>
                <a:ea typeface="Calibri" panose="020F0502020204030204" pitchFamily="34" charset="0"/>
                <a:cs typeface="Mangal" panose="02040503050203030202" pitchFamily="18" charset="0"/>
              </a:rPr>
              <a:t> standard students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Times New Roman" panose="02020603050405020304" pitchFamily="18" charset="0"/>
                <a:ea typeface="Calibri" panose="020F0502020204030204" pitchFamily="34" charset="0"/>
                <a:cs typeface="Mangal" panose="02040503050203030202" pitchFamily="18" charset="0"/>
              </a:rPr>
              <a:t>Total 84 students participated from different school of this event.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pic>
        <p:nvPicPr>
          <p:cNvPr id="4" name="Picture 3">
            <a:extLst>
              <a:ext uri="{FF2B5EF4-FFF2-40B4-BE49-F238E27FC236}">
                <a16:creationId xmlns:a16="http://schemas.microsoft.com/office/drawing/2014/main" id="{CBED237B-11B7-1621-6138-D18D450D36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810" y="1377659"/>
            <a:ext cx="4842534" cy="2333625"/>
          </a:xfrm>
          <a:prstGeom prst="rect">
            <a:avLst/>
          </a:prstGeom>
        </p:spPr>
      </p:pic>
      <p:pic>
        <p:nvPicPr>
          <p:cNvPr id="5" name="Picture 4">
            <a:extLst>
              <a:ext uri="{FF2B5EF4-FFF2-40B4-BE49-F238E27FC236}">
                <a16:creationId xmlns:a16="http://schemas.microsoft.com/office/drawing/2014/main" id="{B89C508B-9523-9ACD-7ABF-E37B56F83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019"/>
          <a:stretch/>
        </p:blipFill>
        <p:spPr bwMode="auto">
          <a:xfrm>
            <a:off x="5831158" y="1415759"/>
            <a:ext cx="5710354" cy="229552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5135E54-7C96-0392-9B5B-EEE60F0C4B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810" y="3929420"/>
            <a:ext cx="4842534" cy="2543175"/>
          </a:xfrm>
          <a:prstGeom prst="rect">
            <a:avLst/>
          </a:prstGeom>
        </p:spPr>
      </p:pic>
      <p:pic>
        <p:nvPicPr>
          <p:cNvPr id="7" name="Picture 6">
            <a:extLst>
              <a:ext uri="{FF2B5EF4-FFF2-40B4-BE49-F238E27FC236}">
                <a16:creationId xmlns:a16="http://schemas.microsoft.com/office/drawing/2014/main" id="{F8295915-8989-CCD7-CFFB-3E637DAA0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1158" y="3896411"/>
            <a:ext cx="5710354" cy="2543176"/>
          </a:xfrm>
          <a:prstGeom prst="rect">
            <a:avLst/>
          </a:prstGeom>
        </p:spPr>
      </p:pic>
      <p:sp>
        <p:nvSpPr>
          <p:cNvPr id="8" name="Slide Number Placeholder 7"/>
          <p:cNvSpPr>
            <a:spLocks noGrp="1"/>
          </p:cNvSpPr>
          <p:nvPr>
            <p:ph type="sldNum" sz="quarter" idx="12"/>
          </p:nvPr>
        </p:nvSpPr>
        <p:spPr>
          <a:xfrm>
            <a:off x="9208670" y="6397630"/>
            <a:ext cx="2844800" cy="476250"/>
          </a:xfrm>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659128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6349-DF35-D541-9185-130C0D7ED9E5}"/>
              </a:ext>
            </a:extLst>
          </p:cNvPr>
          <p:cNvSpPr>
            <a:spLocks noGrp="1"/>
          </p:cNvSpPr>
          <p:nvPr>
            <p:ph type="title"/>
          </p:nvPr>
        </p:nvSpPr>
        <p:spPr>
          <a:xfrm>
            <a:off x="509239" y="107370"/>
            <a:ext cx="10972800" cy="457199"/>
          </a:xfrm>
        </p:spPr>
        <p:txBody>
          <a:bodyPr/>
          <a:lstStyle/>
          <a:p>
            <a:pPr algn="l"/>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Summer Camp: four days from 20.05.2024 to 23.05.2024</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A31F66-0800-2DA5-9882-5F209B923C45}"/>
              </a:ext>
            </a:extLst>
          </p:cNvPr>
          <p:cNvSpPr>
            <a:spLocks noGrp="1"/>
          </p:cNvSpPr>
          <p:nvPr>
            <p:ph idx="1"/>
          </p:nvPr>
        </p:nvSpPr>
        <p:spPr>
          <a:xfrm>
            <a:off x="598449" y="671940"/>
            <a:ext cx="10900824" cy="713516"/>
          </a:xfrm>
        </p:spPr>
        <p:txBody>
          <a:bodyPr/>
          <a:lstStyle/>
          <a:p>
            <a:pPr marL="0" marR="0">
              <a:spcBef>
                <a:spcPts val="0"/>
              </a:spcBef>
              <a:spcAft>
                <a:spcPts val="0"/>
              </a:spcAft>
              <a:buNone/>
            </a:pPr>
            <a:r>
              <a:rPr lang="en-US" sz="2000" dirty="0">
                <a:effectLst/>
                <a:latin typeface="Times New Roman" pitchFamily="18" charset="0"/>
                <a:ea typeface="Calibri" panose="020F0502020204030204" pitchFamily="34" charset="0"/>
                <a:cs typeface="Times New Roman" pitchFamily="18" charset="0"/>
              </a:rPr>
              <a:t>Four Day Summer camp for 7</a:t>
            </a:r>
            <a:r>
              <a:rPr lang="en-US" sz="2000" baseline="30000" dirty="0">
                <a:effectLst/>
                <a:latin typeface="Times New Roman" pitchFamily="18" charset="0"/>
                <a:ea typeface="Calibri" panose="020F0502020204030204" pitchFamily="34" charset="0"/>
                <a:cs typeface="Times New Roman" pitchFamily="18" charset="0"/>
              </a:rPr>
              <a:t>th</a:t>
            </a:r>
            <a:r>
              <a:rPr lang="en-US" sz="2000" dirty="0">
                <a:latin typeface="Times New Roman" pitchFamily="18" charset="0"/>
                <a:ea typeface="Calibri" panose="020F0502020204030204" pitchFamily="34" charset="0"/>
                <a:cs typeface="Times New Roman" pitchFamily="18" charset="0"/>
              </a:rPr>
              <a:t> to </a:t>
            </a:r>
            <a:r>
              <a:rPr lang="en-US" sz="2000" dirty="0">
                <a:effectLst/>
                <a:latin typeface="Times New Roman" pitchFamily="18" charset="0"/>
                <a:ea typeface="Calibri" panose="020F0502020204030204" pitchFamily="34" charset="0"/>
                <a:cs typeface="Times New Roman" pitchFamily="18" charset="0"/>
              </a:rPr>
              <a:t>9</a:t>
            </a:r>
            <a:r>
              <a:rPr lang="en-US" sz="2000" baseline="30000" dirty="0">
                <a:effectLst/>
                <a:latin typeface="Times New Roman" pitchFamily="18" charset="0"/>
                <a:ea typeface="Calibri" panose="020F0502020204030204" pitchFamily="34" charset="0"/>
                <a:cs typeface="Times New Roman" pitchFamily="18" charset="0"/>
              </a:rPr>
              <a:t>th</a:t>
            </a:r>
            <a:r>
              <a:rPr lang="en-US" sz="2000" dirty="0">
                <a:effectLst/>
                <a:latin typeface="Times New Roman" pitchFamily="18" charset="0"/>
                <a:ea typeface="Calibri" panose="020F0502020204030204" pitchFamily="34" charset="0"/>
                <a:cs typeface="Times New Roman" pitchFamily="18" charset="0"/>
              </a:rPr>
              <a:t> standard student</a:t>
            </a:r>
            <a:r>
              <a:rPr lang="en-US" sz="2000" dirty="0">
                <a:latin typeface="Times New Roman" pitchFamily="18" charset="0"/>
                <a:ea typeface="Calibri" panose="020F0502020204030204" pitchFamily="34" charset="0"/>
                <a:cs typeface="Times New Roman" pitchFamily="18" charset="0"/>
              </a:rPr>
              <a:t>s. </a:t>
            </a:r>
            <a:endParaRPr lang="en-US" sz="2000" dirty="0">
              <a:effectLst/>
              <a:latin typeface="Times New Roman" pitchFamily="18" charset="0"/>
              <a:ea typeface="Calibri" panose="020F0502020204030204" pitchFamily="34" charset="0"/>
              <a:cs typeface="Times New Roman" pitchFamily="18" charset="0"/>
            </a:endParaRPr>
          </a:p>
          <a:p>
            <a:pPr marL="0" marR="0" indent="0" algn="just">
              <a:spcBef>
                <a:spcPts val="0"/>
              </a:spcBef>
              <a:spcAft>
                <a:spcPts val="0"/>
              </a:spcAft>
              <a:buNone/>
            </a:pPr>
            <a:r>
              <a:rPr lang="en-US" sz="2000" dirty="0">
                <a:effectLst/>
                <a:latin typeface="Times New Roman" pitchFamily="18" charset="0"/>
                <a:ea typeface="Calibri" panose="020F0502020204030204" pitchFamily="34" charset="0"/>
                <a:cs typeface="Times New Roman" pitchFamily="18" charset="0"/>
              </a:rPr>
              <a:t>24 students participated from different school of this event. </a:t>
            </a:r>
          </a:p>
          <a:p>
            <a:endParaRPr lang="en-US" dirty="0"/>
          </a:p>
        </p:txBody>
      </p:sp>
      <p:pic>
        <p:nvPicPr>
          <p:cNvPr id="4" name="Picture 3">
            <a:extLst>
              <a:ext uri="{FF2B5EF4-FFF2-40B4-BE49-F238E27FC236}">
                <a16:creationId xmlns:a16="http://schemas.microsoft.com/office/drawing/2014/main" id="{A23B8709-CF79-4AFA-DD4E-CF18BF5B3D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62" y="1635627"/>
            <a:ext cx="5334001" cy="2047875"/>
          </a:xfrm>
          <a:prstGeom prst="rect">
            <a:avLst/>
          </a:prstGeom>
        </p:spPr>
      </p:pic>
      <p:pic>
        <p:nvPicPr>
          <p:cNvPr id="6" name="Picture 5">
            <a:extLst>
              <a:ext uri="{FF2B5EF4-FFF2-40B4-BE49-F238E27FC236}">
                <a16:creationId xmlns:a16="http://schemas.microsoft.com/office/drawing/2014/main" id="{23AB0CD4-808C-8291-A04A-43813A4A7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5639" y="1635627"/>
            <a:ext cx="5334001" cy="2121535"/>
          </a:xfrm>
          <a:prstGeom prst="rect">
            <a:avLst/>
          </a:prstGeom>
        </p:spPr>
      </p:pic>
      <p:pic>
        <p:nvPicPr>
          <p:cNvPr id="7" name="Picture 6">
            <a:extLst>
              <a:ext uri="{FF2B5EF4-FFF2-40B4-BE49-F238E27FC236}">
                <a16:creationId xmlns:a16="http://schemas.microsoft.com/office/drawing/2014/main" id="{9ED6530B-3890-277A-EDF3-F5645C2947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489" y="3920287"/>
            <a:ext cx="5330749" cy="2458211"/>
          </a:xfrm>
          <a:prstGeom prst="rect">
            <a:avLst/>
          </a:prstGeom>
        </p:spPr>
      </p:pic>
      <p:pic>
        <p:nvPicPr>
          <p:cNvPr id="8" name="Picture 7">
            <a:extLst>
              <a:ext uri="{FF2B5EF4-FFF2-40B4-BE49-F238E27FC236}">
                <a16:creationId xmlns:a16="http://schemas.microsoft.com/office/drawing/2014/main" id="{0B651530-9966-2DB0-DC15-BEC5FAC43B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5639" y="3998347"/>
            <a:ext cx="5330749" cy="2380151"/>
          </a:xfrm>
          <a:prstGeom prst="rect">
            <a:avLst/>
          </a:prstGeom>
        </p:spPr>
      </p:pic>
      <p:sp>
        <p:nvSpPr>
          <p:cNvPr id="9" name="Slide Number Placeholder 8"/>
          <p:cNvSpPr>
            <a:spLocks noGrp="1"/>
          </p:cNvSpPr>
          <p:nvPr>
            <p:ph type="sldNum" sz="quarter" idx="12"/>
          </p:nvPr>
        </p:nvSpPr>
        <p:spPr>
          <a:xfrm>
            <a:off x="9264090" y="6425340"/>
            <a:ext cx="2844800" cy="476250"/>
          </a:xfrm>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21881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4CC1-0F6B-858F-CBA5-46D58B19A49D}"/>
              </a:ext>
            </a:extLst>
          </p:cNvPr>
          <p:cNvSpPr>
            <a:spLocks noGrp="1"/>
          </p:cNvSpPr>
          <p:nvPr>
            <p:ph type="title"/>
          </p:nvPr>
        </p:nvSpPr>
        <p:spPr>
          <a:xfrm>
            <a:off x="453483" y="174278"/>
            <a:ext cx="10972800" cy="457199"/>
          </a:xfrm>
        </p:spPr>
        <p:txBody>
          <a:bodyPr/>
          <a:lstStyle/>
          <a:p>
            <a:pPr algn="l"/>
            <a:r>
              <a:rPr lang="en-US" sz="2800" b="1" dirty="0">
                <a:latin typeface="Times New Roman" panose="02020603050405020304" pitchFamily="18" charset="0"/>
                <a:cs typeface="Times New Roman" panose="02020603050405020304" pitchFamily="18" charset="0"/>
              </a:rPr>
              <a:t>Workshop for Teachers : organized on 09.10.2024</a:t>
            </a:r>
          </a:p>
        </p:txBody>
      </p:sp>
      <p:sp>
        <p:nvSpPr>
          <p:cNvPr id="3" name="Content Placeholder 2">
            <a:extLst>
              <a:ext uri="{FF2B5EF4-FFF2-40B4-BE49-F238E27FC236}">
                <a16:creationId xmlns:a16="http://schemas.microsoft.com/office/drawing/2014/main" id="{9D5D6F8E-7CB6-5B65-2B9F-D66E1D3AD756}"/>
              </a:ext>
            </a:extLst>
          </p:cNvPr>
          <p:cNvSpPr>
            <a:spLocks noGrp="1"/>
          </p:cNvSpPr>
          <p:nvPr>
            <p:ph idx="1"/>
          </p:nvPr>
        </p:nvSpPr>
        <p:spPr>
          <a:xfrm>
            <a:off x="453483" y="659188"/>
            <a:ext cx="11212044" cy="1571396"/>
          </a:xfrm>
        </p:spPr>
        <p:txBody>
          <a:bodyPr/>
          <a:lstStyle/>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Workshop for Teachers  was held by RSIAC, Satara in collaborated with Satara District Teachers Sangh, Satara. </a:t>
            </a:r>
          </a:p>
          <a:p>
            <a:pPr algn="just"/>
            <a:r>
              <a:rPr lang="en-US" sz="1800" dirty="0">
                <a:latin typeface="Times New Roman" panose="02020603050405020304" pitchFamily="18" charset="0"/>
                <a:cs typeface="Times New Roman" panose="02020603050405020304" pitchFamily="18" charset="0"/>
              </a:rPr>
              <a:t>"The workshop also focused on new methods of education, aiming to introduce innovative teaching techniques and learning approaches.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140 Teachers participated from different school of this event.</a:t>
            </a:r>
          </a:p>
          <a:p>
            <a:pPr marL="0" indent="0" algn="just">
              <a:buNone/>
            </a:pPr>
            <a:endParaRPr lang="en-US" sz="1800" dirty="0"/>
          </a:p>
        </p:txBody>
      </p:sp>
      <p:pic>
        <p:nvPicPr>
          <p:cNvPr id="7" name="Picture 6">
            <a:extLst>
              <a:ext uri="{FF2B5EF4-FFF2-40B4-BE49-F238E27FC236}">
                <a16:creationId xmlns:a16="http://schemas.microsoft.com/office/drawing/2014/main" id="{BF534626-7939-0F91-248E-B02C093BBAF5}"/>
              </a:ext>
            </a:extLst>
          </p:cNvPr>
          <p:cNvPicPr>
            <a:picLocks noChangeAspect="1"/>
          </p:cNvPicPr>
          <p:nvPr/>
        </p:nvPicPr>
        <p:blipFill>
          <a:blip r:embed="rId2"/>
          <a:stretch>
            <a:fillRect/>
          </a:stretch>
        </p:blipFill>
        <p:spPr>
          <a:xfrm>
            <a:off x="791735" y="2258295"/>
            <a:ext cx="4854499" cy="3707781"/>
          </a:xfrm>
          <a:prstGeom prst="rect">
            <a:avLst/>
          </a:prstGeom>
        </p:spPr>
      </p:pic>
      <p:pic>
        <p:nvPicPr>
          <p:cNvPr id="11" name="Picture 10">
            <a:extLst>
              <a:ext uri="{FF2B5EF4-FFF2-40B4-BE49-F238E27FC236}">
                <a16:creationId xmlns:a16="http://schemas.microsoft.com/office/drawing/2014/main" id="{554C18F4-B9EC-ED7F-DC19-ECFEE1D250DB}"/>
              </a:ext>
            </a:extLst>
          </p:cNvPr>
          <p:cNvPicPr>
            <a:picLocks noChangeAspect="1"/>
          </p:cNvPicPr>
          <p:nvPr/>
        </p:nvPicPr>
        <p:blipFill>
          <a:blip r:embed="rId3"/>
          <a:srcRect l="23212"/>
          <a:stretch/>
        </p:blipFill>
        <p:spPr>
          <a:xfrm>
            <a:off x="6233532" y="2258295"/>
            <a:ext cx="4594302" cy="3707781"/>
          </a:xfrm>
          <a:prstGeom prst="rect">
            <a:avLst/>
          </a:prstGeom>
        </p:spPr>
      </p:pic>
      <p:sp>
        <p:nvSpPr>
          <p:cNvPr id="6" name="Slide Number Placeholder 5"/>
          <p:cNvSpPr>
            <a:spLocks noGrp="1"/>
          </p:cNvSpPr>
          <p:nvPr>
            <p:ph type="sldNum" sz="quarter" idx="12"/>
          </p:nvPr>
        </p:nvSpPr>
        <p:spPr>
          <a:xfrm>
            <a:off x="9277945" y="6425340"/>
            <a:ext cx="2844800" cy="476250"/>
          </a:xfrm>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88092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325" y="527712"/>
            <a:ext cx="4700905" cy="603885"/>
          </a:xfrm>
        </p:spPr>
        <p:txBody>
          <a:bodyPr>
            <a:normAutofit/>
          </a:bodyPr>
          <a:lstStyle/>
          <a:p>
            <a:pPr algn="l"/>
            <a:r>
              <a:rPr lang="en-US" sz="2800" b="1" dirty="0">
                <a:latin typeface="Times New Roman" pitchFamily="18" charset="0"/>
                <a:cs typeface="Times New Roman" pitchFamily="18" charset="0"/>
              </a:rPr>
              <a:t>Introduction to RSIAC</a:t>
            </a:r>
          </a:p>
        </p:txBody>
      </p:sp>
      <p:sp>
        <p:nvSpPr>
          <p:cNvPr id="5" name="Content Placeholder 4"/>
          <p:cNvSpPr>
            <a:spLocks noGrp="1"/>
          </p:cNvSpPr>
          <p:nvPr>
            <p:ph idx="1"/>
          </p:nvPr>
        </p:nvSpPr>
        <p:spPr>
          <a:xfrm>
            <a:off x="396875" y="1335494"/>
            <a:ext cx="4713605" cy="4969771"/>
          </a:xfrm>
        </p:spPr>
        <p:txBody>
          <a:bodyPr/>
          <a:lstStyle/>
          <a:p>
            <a:pPr fontAlgn="auto">
              <a:spcBef>
                <a:spcPts val="0"/>
              </a:spcBef>
            </a:pPr>
            <a:r>
              <a:rPr lang="en-US" sz="2000" dirty="0">
                <a:latin typeface="Times New Roman" panose="02020603050405020304" pitchFamily="18" charset="0"/>
                <a:cs typeface="Times New Roman" panose="02020603050405020304" pitchFamily="18" charset="0"/>
                <a:sym typeface="+mn-ea"/>
              </a:rPr>
              <a:t>Building foundation : 15 March 2017.</a:t>
            </a:r>
          </a:p>
          <a:p>
            <a:pPr fontAlgn="auto">
              <a:spcBef>
                <a:spcPts val="0"/>
              </a:spcBef>
            </a:pPr>
            <a:r>
              <a:rPr lang="en-US" sz="2000" dirty="0">
                <a:latin typeface="Times New Roman" panose="02020603050405020304" pitchFamily="18" charset="0"/>
                <a:cs typeface="Times New Roman" panose="02020603050405020304" pitchFamily="18" charset="0"/>
                <a:sym typeface="+mn-ea"/>
              </a:rPr>
              <a:t>Inauguration : 14 February 2020.</a:t>
            </a:r>
          </a:p>
          <a:p>
            <a:pPr fontAlgn="auto">
              <a:spcBef>
                <a:spcPts val="0"/>
              </a:spcBef>
            </a:pPr>
            <a:r>
              <a:rPr lang="en-US" sz="2000" dirty="0">
                <a:latin typeface="Times New Roman" panose="02020603050405020304" pitchFamily="18" charset="0"/>
                <a:cs typeface="Times New Roman" panose="02020603050405020304" pitchFamily="18" charset="0"/>
                <a:sym typeface="+mn-ea"/>
              </a:rPr>
              <a:t>Land Allotment: One Hecter</a:t>
            </a:r>
            <a:endParaRPr lang="en-US" sz="2000" dirty="0">
              <a:latin typeface="Times New Roman" panose="02020603050405020304" pitchFamily="18" charset="0"/>
              <a:cs typeface="Times New Roman" panose="02020603050405020304" pitchFamily="18" charset="0"/>
            </a:endParaRPr>
          </a:p>
          <a:p>
            <a:pPr fontAlgn="auto">
              <a:spcBef>
                <a:spcPts val="0"/>
              </a:spcBef>
            </a:pPr>
            <a:r>
              <a:rPr lang="en-US" sz="2000" dirty="0">
                <a:latin typeface="Times New Roman" panose="02020603050405020304" pitchFamily="18" charset="0"/>
                <a:cs typeface="Times New Roman" panose="02020603050405020304" pitchFamily="18" charset="0"/>
                <a:sym typeface="+mn-ea"/>
              </a:rPr>
              <a:t>Building Area of  550 square meters.</a:t>
            </a:r>
          </a:p>
          <a:p>
            <a:pPr fontAlgn="auto">
              <a:spcBef>
                <a:spcPts val="0"/>
              </a:spcBef>
            </a:pPr>
            <a:r>
              <a:rPr lang="en-US" sz="2000" b="1" dirty="0">
                <a:solidFill>
                  <a:srgbClr val="00B050"/>
                </a:solidFill>
                <a:latin typeface="Times New Roman" panose="02020603050405020304" pitchFamily="18" charset="0"/>
                <a:cs typeface="Times New Roman" panose="02020603050405020304" pitchFamily="18" charset="0"/>
                <a:sym typeface="+mn-ea"/>
              </a:rPr>
              <a:t>Power: Solar Power  20 </a:t>
            </a:r>
            <a:r>
              <a:rPr lang="en-US" sz="2000" b="1" dirty="0" err="1">
                <a:solidFill>
                  <a:srgbClr val="00B050"/>
                </a:solidFill>
                <a:latin typeface="Times New Roman" panose="02020603050405020304" pitchFamily="18" charset="0"/>
                <a:cs typeface="Times New Roman" panose="02020603050405020304" pitchFamily="18" charset="0"/>
                <a:sym typeface="+mn-ea"/>
              </a:rPr>
              <a:t>kw</a:t>
            </a:r>
            <a:r>
              <a:rPr lang="en-US" sz="2000" b="1" dirty="0">
                <a:solidFill>
                  <a:srgbClr val="00B050"/>
                </a:solidFill>
                <a:latin typeface="Times New Roman" panose="02020603050405020304" pitchFamily="18" charset="0"/>
                <a:cs typeface="Times New Roman" panose="02020603050405020304" pitchFamily="18" charset="0"/>
                <a:sym typeface="+mn-ea"/>
              </a:rPr>
              <a:t>. </a:t>
            </a:r>
          </a:p>
          <a:p>
            <a:pPr fontAlgn="auto">
              <a:spcBef>
                <a:spcPts val="0"/>
              </a:spcBef>
            </a:pPr>
            <a:r>
              <a:rPr lang="en-US" sz="2000" b="1" dirty="0">
                <a:solidFill>
                  <a:srgbClr val="00B050"/>
                </a:solidFill>
                <a:latin typeface="Times New Roman" panose="02020603050405020304" pitchFamily="18" charset="0"/>
                <a:cs typeface="Times New Roman" panose="02020603050405020304" pitchFamily="18" charset="0"/>
                <a:sym typeface="+mn-ea"/>
              </a:rPr>
              <a:t>Water: Borewell </a:t>
            </a:r>
          </a:p>
          <a:p>
            <a:pPr marL="0" indent="0" fontAlgn="auto">
              <a:spcBef>
                <a:spcPts val="0"/>
              </a:spcBef>
              <a:buNone/>
            </a:pPr>
            <a:endParaRPr lang="en-US" sz="20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2800" b="1" dirty="0">
                <a:solidFill>
                  <a:schemeClr val="tx2"/>
                </a:solidFill>
                <a:latin typeface="Times New Roman" pitchFamily="18" charset="0"/>
                <a:ea typeface="+mj-ea"/>
                <a:cs typeface="Times New Roman" pitchFamily="18" charset="0"/>
              </a:rPr>
              <a:t>Organizations Association</a:t>
            </a:r>
          </a:p>
          <a:p>
            <a:pPr marL="269875" indent="-269875" algn="just">
              <a:lnSpc>
                <a:spcPct val="100000"/>
              </a:lnSpc>
              <a:spcBef>
                <a:spcPts val="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69875" indent="-269875" algn="just">
              <a:lnSpc>
                <a:spcPct val="100000"/>
              </a:lnSpc>
              <a:spcBef>
                <a:spcPts val="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Rayat </a:t>
            </a:r>
            <a:r>
              <a:rPr lang="en-US" sz="2000" dirty="0" err="1">
                <a:latin typeface="Times New Roman" panose="02020603050405020304" pitchFamily="18" charset="0"/>
                <a:cs typeface="Times New Roman" panose="02020603050405020304" pitchFamily="18" charset="0"/>
              </a:rPr>
              <a:t>Shikshan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Sanstha</a:t>
            </a:r>
            <a:r>
              <a:rPr lang="en-US" sz="2000" dirty="0">
                <a:latin typeface="Times New Roman" panose="02020603050405020304" pitchFamily="18" charset="0"/>
                <a:cs typeface="Times New Roman" panose="02020603050405020304" pitchFamily="18" charset="0"/>
              </a:rPr>
              <a:t>, Satara </a:t>
            </a:r>
          </a:p>
          <a:p>
            <a:pPr marL="269875" indent="-269875" algn="just">
              <a:lnSpc>
                <a:spcPct val="100000"/>
              </a:lnSpc>
              <a:spcBef>
                <a:spcPts val="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Rajeev Gandhi Science and Technology Commission, Government of Maharashtra, Mumbai. </a:t>
            </a:r>
          </a:p>
          <a:p>
            <a:pPr marL="269875" indent="-269875" algn="just">
              <a:lnSpc>
                <a:spcPct val="100000"/>
              </a:lnSpc>
              <a:spcBef>
                <a:spcPts val="0"/>
              </a:spcBef>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Neharu</a:t>
            </a:r>
            <a:r>
              <a:rPr lang="en-US" sz="2000" dirty="0">
                <a:latin typeface="Times New Roman" panose="02020603050405020304" pitchFamily="18" charset="0"/>
                <a:cs typeface="Times New Roman" panose="02020603050405020304" pitchFamily="18" charset="0"/>
              </a:rPr>
              <a:t> Science Center, Mumbai. </a:t>
            </a:r>
          </a:p>
          <a:p>
            <a:pPr marL="269875" indent="-269875" algn="just">
              <a:lnSpc>
                <a:spcPct val="100000"/>
              </a:lnSpc>
              <a:spcBef>
                <a:spcPts val="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Homi Bhabha Science Center, Mumbai</a:t>
            </a:r>
          </a:p>
        </p:txBody>
      </p:sp>
      <p:sp>
        <p:nvSpPr>
          <p:cNvPr id="7" name="Text Box 6"/>
          <p:cNvSpPr txBox="1"/>
          <p:nvPr/>
        </p:nvSpPr>
        <p:spPr>
          <a:xfrm>
            <a:off x="5295331" y="5808237"/>
            <a:ext cx="6896669" cy="36830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sym typeface="+mn-ea"/>
              </a:rPr>
              <a:t>Hon’ble Dr. Anil </a:t>
            </a:r>
            <a:r>
              <a:rPr lang="en-US" b="1" dirty="0" err="1">
                <a:latin typeface="Times New Roman" panose="02020603050405020304" pitchFamily="18" charset="0"/>
                <a:cs typeface="Times New Roman" panose="02020603050405020304" pitchFamily="18" charset="0"/>
                <a:sym typeface="+mn-ea"/>
              </a:rPr>
              <a:t>Kakodkar</a:t>
            </a:r>
            <a:r>
              <a:rPr lang="en-US" b="1" dirty="0">
                <a:latin typeface="Times New Roman" panose="02020603050405020304" pitchFamily="18" charset="0"/>
                <a:cs typeface="Times New Roman" panose="02020603050405020304" pitchFamily="18" charset="0"/>
                <a:sym typeface="+mn-ea"/>
              </a:rPr>
              <a:t> and  </a:t>
            </a:r>
            <a:r>
              <a:rPr lang="en-US" b="1" dirty="0" err="1">
                <a:latin typeface="Times New Roman" panose="02020603050405020304" pitchFamily="18" charset="0"/>
                <a:cs typeface="Times New Roman" panose="02020603050405020304" pitchFamily="18" charset="0"/>
                <a:sym typeface="+mn-ea"/>
              </a:rPr>
              <a:t>Hon’ble</a:t>
            </a:r>
            <a:r>
              <a:rPr lang="en-US" b="1" dirty="0">
                <a:latin typeface="Times New Roman" panose="02020603050405020304" pitchFamily="18" charset="0"/>
                <a:cs typeface="Times New Roman" panose="02020603050405020304" pitchFamily="18" charset="0"/>
                <a:sym typeface="+mn-ea"/>
              </a:rPr>
              <a:t> </a:t>
            </a:r>
            <a:r>
              <a:rPr lang="en-US" b="1" dirty="0" err="1">
                <a:latin typeface="Times New Roman" panose="02020603050405020304" pitchFamily="18" charset="0"/>
                <a:cs typeface="Times New Roman" panose="02020603050405020304" pitchFamily="18" charset="0"/>
                <a:sym typeface="+mn-ea"/>
              </a:rPr>
              <a:t>Sharadchandraji</a:t>
            </a:r>
            <a:r>
              <a:rPr lang="en-US" b="1" dirty="0">
                <a:latin typeface="Times New Roman" panose="02020603050405020304" pitchFamily="18" charset="0"/>
                <a:cs typeface="Times New Roman" panose="02020603050405020304" pitchFamily="18" charset="0"/>
                <a:sym typeface="+mn-ea"/>
              </a:rPr>
              <a:t> Pawar </a:t>
            </a:r>
            <a:endParaRPr lang="en-US" b="1" dirty="0">
              <a:latin typeface="Times New Roman" panose="02020603050405020304" pitchFamily="18" charset="0"/>
              <a:cs typeface="Times New Roman" panose="02020603050405020304" pitchFamily="18" charset="0"/>
            </a:endParaRPr>
          </a:p>
        </p:txBody>
      </p:sp>
      <p:pic>
        <p:nvPicPr>
          <p:cNvPr id="2" name="image9.jpeg">
            <a:extLst>
              <a:ext uri="{FF2B5EF4-FFF2-40B4-BE49-F238E27FC236}">
                <a16:creationId xmlns:a16="http://schemas.microsoft.com/office/drawing/2014/main" id="{66FA6F0F-1B99-8F3F-FC3C-21B993E1D5F6}"/>
              </a:ext>
            </a:extLst>
          </p:cNvPr>
          <p:cNvPicPr/>
          <p:nvPr/>
        </p:nvPicPr>
        <p:blipFill>
          <a:blip r:embed="rId2" cstate="print"/>
          <a:stretch>
            <a:fillRect/>
          </a:stretch>
        </p:blipFill>
        <p:spPr>
          <a:xfrm>
            <a:off x="5295331" y="527712"/>
            <a:ext cx="6702425" cy="5216525"/>
          </a:xfrm>
          <a:prstGeom prst="rect">
            <a:avLst/>
          </a:prstGeom>
        </p:spPr>
      </p:pic>
      <p:sp>
        <p:nvSpPr>
          <p:cNvPr id="6" name="Slide Number Placeholder 5"/>
          <p:cNvSpPr>
            <a:spLocks noGrp="1"/>
          </p:cNvSpPr>
          <p:nvPr>
            <p:ph type="sldNum" sz="quarter" idx="12"/>
          </p:nvPr>
        </p:nvSpPr>
        <p:spPr>
          <a:xfrm>
            <a:off x="9180960" y="6397630"/>
            <a:ext cx="2844800" cy="476250"/>
          </a:xfrm>
        </p:spPr>
        <p:txBody>
          <a:bodyPr/>
          <a:lstStyle/>
          <a:p>
            <a:fld id="{D57F1E4F-1CFF-5643-939E-217C01CDF565}"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8351-4632-479F-FA89-48AA35DD1D57}"/>
              </a:ext>
            </a:extLst>
          </p:cNvPr>
          <p:cNvSpPr>
            <a:spLocks noGrp="1"/>
          </p:cNvSpPr>
          <p:nvPr>
            <p:ph type="title"/>
          </p:nvPr>
        </p:nvSpPr>
        <p:spPr>
          <a:xfrm>
            <a:off x="928264" y="246928"/>
            <a:ext cx="7232073" cy="528250"/>
          </a:xfrm>
        </p:spPr>
        <p:txBody>
          <a:bodyPr/>
          <a:lstStyle/>
          <a:p>
            <a:pPr algn="l"/>
            <a:r>
              <a:rPr lang="en-US" sz="2400" b="1" dirty="0">
                <a:latin typeface="Times New Roman" panose="02020603050405020304" pitchFamily="18" charset="0"/>
                <a:cs typeface="Times New Roman" panose="02020603050405020304" pitchFamily="18" charset="0"/>
              </a:rPr>
              <a:t>Workshop for Teachers : 9.10.2024 </a:t>
            </a:r>
            <a:endParaRPr lang="en-US" sz="2400" dirty="0"/>
          </a:p>
        </p:txBody>
      </p:sp>
      <p:pic>
        <p:nvPicPr>
          <p:cNvPr id="5" name="Content Placeholder 4">
            <a:extLst>
              <a:ext uri="{FF2B5EF4-FFF2-40B4-BE49-F238E27FC236}">
                <a16:creationId xmlns:a16="http://schemas.microsoft.com/office/drawing/2014/main" id="{5030E8BF-47E4-6F90-22C2-D686874F2B36}"/>
              </a:ext>
            </a:extLst>
          </p:cNvPr>
          <p:cNvPicPr>
            <a:picLocks noGrp="1" noChangeAspect="1"/>
          </p:cNvPicPr>
          <p:nvPr>
            <p:ph idx="1"/>
          </p:nvPr>
        </p:nvPicPr>
        <p:blipFill>
          <a:blip r:embed="rId2"/>
          <a:stretch>
            <a:fillRect/>
          </a:stretch>
        </p:blipFill>
        <p:spPr>
          <a:xfrm>
            <a:off x="5722437" y="915835"/>
            <a:ext cx="4664927" cy="5284244"/>
          </a:xfrm>
        </p:spPr>
      </p:pic>
      <p:pic>
        <p:nvPicPr>
          <p:cNvPr id="13" name="Picture 12">
            <a:extLst>
              <a:ext uri="{FF2B5EF4-FFF2-40B4-BE49-F238E27FC236}">
                <a16:creationId xmlns:a16="http://schemas.microsoft.com/office/drawing/2014/main" id="{6E744709-58B1-F8A5-DC0A-9F812765A08A}"/>
              </a:ext>
            </a:extLst>
          </p:cNvPr>
          <p:cNvPicPr>
            <a:picLocks noChangeAspect="1"/>
          </p:cNvPicPr>
          <p:nvPr/>
        </p:nvPicPr>
        <p:blipFill>
          <a:blip r:embed="rId3"/>
          <a:srcRect t="13333" b="7480"/>
          <a:stretch/>
        </p:blipFill>
        <p:spPr>
          <a:xfrm>
            <a:off x="959006" y="915835"/>
            <a:ext cx="4270916" cy="5206185"/>
          </a:xfrm>
          <a:prstGeom prst="rect">
            <a:avLst/>
          </a:prstGeom>
        </p:spPr>
      </p:pic>
      <p:sp>
        <p:nvSpPr>
          <p:cNvPr id="6" name="Slide Number Placeholder 5"/>
          <p:cNvSpPr>
            <a:spLocks noGrp="1"/>
          </p:cNvSpPr>
          <p:nvPr>
            <p:ph type="sldNum" sz="quarter" idx="12"/>
          </p:nvPr>
        </p:nvSpPr>
        <p:spPr>
          <a:xfrm>
            <a:off x="9277945" y="6425340"/>
            <a:ext cx="2844800" cy="476250"/>
          </a:xfrm>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7477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CACF-E6B7-A8A4-D7F9-99AAA4AC2B79}"/>
              </a:ext>
            </a:extLst>
          </p:cNvPr>
          <p:cNvSpPr>
            <a:spLocks noGrp="1"/>
          </p:cNvSpPr>
          <p:nvPr>
            <p:ph type="title"/>
          </p:nvPr>
        </p:nvSpPr>
        <p:spPr>
          <a:xfrm>
            <a:off x="609600" y="140823"/>
            <a:ext cx="10972800" cy="457199"/>
          </a:xfrm>
        </p:spPr>
        <p:txBody>
          <a:bodyPr/>
          <a:lstStyle/>
          <a:p>
            <a:pPr algn="l"/>
            <a:r>
              <a:rPr lang="en-US" sz="2800" b="1" dirty="0">
                <a:latin typeface="Times New Roman" panose="02020603050405020304" pitchFamily="18" charset="0"/>
                <a:cs typeface="Times New Roman" panose="02020603050405020304" pitchFamily="18" charset="0"/>
              </a:rPr>
              <a:t>Competition : Quiz and Slogan </a:t>
            </a:r>
            <a:r>
              <a:rPr lang="en-US" sz="2400" dirty="0">
                <a:latin typeface="Times New Roman" panose="02020603050405020304" pitchFamily="18" charset="0"/>
                <a:cs typeface="Times New Roman" panose="02020603050405020304" pitchFamily="18" charset="0"/>
              </a:rPr>
              <a:t>Competition conducted on 07.10.2024</a:t>
            </a:r>
          </a:p>
        </p:txBody>
      </p:sp>
      <p:pic>
        <p:nvPicPr>
          <p:cNvPr id="8" name="Content Placeholder 7">
            <a:extLst>
              <a:ext uri="{FF2B5EF4-FFF2-40B4-BE49-F238E27FC236}">
                <a16:creationId xmlns:a16="http://schemas.microsoft.com/office/drawing/2014/main" id="{99FABCCE-67E7-64FB-AD44-5EA8A5F554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9834" y="598022"/>
            <a:ext cx="5652582" cy="2411415"/>
          </a:xfrm>
          <a:prstGeom prst="rect">
            <a:avLst/>
          </a:prstGeom>
        </p:spPr>
      </p:pic>
      <p:pic>
        <p:nvPicPr>
          <p:cNvPr id="9" name="Picture 8">
            <a:extLst>
              <a:ext uri="{FF2B5EF4-FFF2-40B4-BE49-F238E27FC236}">
                <a16:creationId xmlns:a16="http://schemas.microsoft.com/office/drawing/2014/main" id="{F87574B5-F6AA-AA49-A5F2-A97D2B411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352" y="598022"/>
            <a:ext cx="5200101" cy="2411415"/>
          </a:xfrm>
          <a:prstGeom prst="rect">
            <a:avLst/>
          </a:prstGeom>
        </p:spPr>
      </p:pic>
      <p:pic>
        <p:nvPicPr>
          <p:cNvPr id="10" name="Picture 9">
            <a:extLst>
              <a:ext uri="{FF2B5EF4-FFF2-40B4-BE49-F238E27FC236}">
                <a16:creationId xmlns:a16="http://schemas.microsoft.com/office/drawing/2014/main" id="{6EE5C87D-0B55-A66D-0FB4-F6A43930DB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834" y="3429000"/>
            <a:ext cx="5636166" cy="2830975"/>
          </a:xfrm>
          <a:prstGeom prst="rect">
            <a:avLst/>
          </a:prstGeom>
        </p:spPr>
      </p:pic>
      <p:pic>
        <p:nvPicPr>
          <p:cNvPr id="11" name="Picture 10">
            <a:extLst>
              <a:ext uri="{FF2B5EF4-FFF2-40B4-BE49-F238E27FC236}">
                <a16:creationId xmlns:a16="http://schemas.microsoft.com/office/drawing/2014/main" id="{219D4414-1620-3E84-2CB4-0BF892A4F9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352" y="3466636"/>
            <a:ext cx="5200101" cy="2793339"/>
          </a:xfrm>
          <a:prstGeom prst="rect">
            <a:avLst/>
          </a:prstGeom>
        </p:spPr>
      </p:pic>
      <p:sp>
        <p:nvSpPr>
          <p:cNvPr id="12" name="TextBox 11">
            <a:extLst>
              <a:ext uri="{FF2B5EF4-FFF2-40B4-BE49-F238E27FC236}">
                <a16:creationId xmlns:a16="http://schemas.microsoft.com/office/drawing/2014/main" id="{5521F608-5EA4-5ADD-3751-FC21208D2628}"/>
              </a:ext>
            </a:extLst>
          </p:cNvPr>
          <p:cNvSpPr txBox="1"/>
          <p:nvPr/>
        </p:nvSpPr>
        <p:spPr>
          <a:xfrm>
            <a:off x="5285678" y="3034553"/>
            <a:ext cx="2112650" cy="369332"/>
          </a:xfrm>
          <a:prstGeom prst="rect">
            <a:avLst/>
          </a:prstGeom>
          <a:noFill/>
        </p:spPr>
        <p:txBody>
          <a:bodyPr wrap="square" rtlCol="0">
            <a:spAutoFit/>
          </a:bodyPr>
          <a:lstStyle/>
          <a:p>
            <a:r>
              <a:rPr lang="en-US" dirty="0">
                <a:latin typeface="Times New Roman" pitchFamily="18" charset="0"/>
                <a:cs typeface="Times New Roman" pitchFamily="18" charset="0"/>
              </a:rPr>
              <a:t>Quiz Competition</a:t>
            </a:r>
          </a:p>
        </p:txBody>
      </p:sp>
      <p:sp>
        <p:nvSpPr>
          <p:cNvPr id="13" name="TextBox 12">
            <a:extLst>
              <a:ext uri="{FF2B5EF4-FFF2-40B4-BE49-F238E27FC236}">
                <a16:creationId xmlns:a16="http://schemas.microsoft.com/office/drawing/2014/main" id="{56342128-2786-2E1E-9D50-158FBD605687}"/>
              </a:ext>
            </a:extLst>
          </p:cNvPr>
          <p:cNvSpPr txBox="1"/>
          <p:nvPr/>
        </p:nvSpPr>
        <p:spPr>
          <a:xfrm>
            <a:off x="4490223" y="6347845"/>
            <a:ext cx="3448431"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Slogan Writing Competition</a:t>
            </a:r>
          </a:p>
        </p:txBody>
      </p:sp>
      <p:sp>
        <p:nvSpPr>
          <p:cNvPr id="14" name="Slide Number Placeholder 13"/>
          <p:cNvSpPr>
            <a:spLocks noGrp="1"/>
          </p:cNvSpPr>
          <p:nvPr>
            <p:ph type="sldNum" sz="quarter" idx="12"/>
          </p:nvPr>
        </p:nvSpPr>
        <p:spPr>
          <a:xfrm>
            <a:off x="9222525" y="6439195"/>
            <a:ext cx="2844800" cy="476250"/>
          </a:xfrm>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29069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B2EE-A488-FA89-9C51-7B51810C4371}"/>
              </a:ext>
            </a:extLst>
          </p:cNvPr>
          <p:cNvSpPr>
            <a:spLocks noGrp="1"/>
          </p:cNvSpPr>
          <p:nvPr>
            <p:ph type="title"/>
          </p:nvPr>
        </p:nvSpPr>
        <p:spPr>
          <a:xfrm>
            <a:off x="498088" y="176981"/>
            <a:ext cx="10972800" cy="349830"/>
          </a:xfrm>
        </p:spPr>
        <p:txBody>
          <a:bodyPr/>
          <a:lstStyle/>
          <a:p>
            <a:pPr algn="l"/>
            <a:r>
              <a:rPr lang="en-US" sz="2000" b="1" dirty="0">
                <a:latin typeface="Times New Roman" panose="02020603050405020304" pitchFamily="18" charset="0"/>
                <a:cs typeface="Times New Roman" panose="02020603050405020304" pitchFamily="18" charset="0"/>
              </a:rPr>
              <a:t>Competition : </a:t>
            </a:r>
            <a:r>
              <a:rPr lang="en-US" sz="2000" dirty="0">
                <a:latin typeface="Times New Roman" panose="02020603050405020304" pitchFamily="18" charset="0"/>
                <a:cs typeface="Times New Roman" panose="02020603050405020304" pitchFamily="18" charset="0"/>
              </a:rPr>
              <a:t>Drawing</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Competition, Rangoli Competition and Group Discussion held on 28.02.2025</a:t>
            </a:r>
            <a:endParaRPr lang="en-US" sz="2000" dirty="0"/>
          </a:p>
        </p:txBody>
      </p:sp>
      <p:pic>
        <p:nvPicPr>
          <p:cNvPr id="9" name="Content Placeholder 8">
            <a:extLst>
              <a:ext uri="{FF2B5EF4-FFF2-40B4-BE49-F238E27FC236}">
                <a16:creationId xmlns:a16="http://schemas.microsoft.com/office/drawing/2014/main" id="{22772A8E-25B3-8756-4727-F108B4D5F332}"/>
              </a:ext>
            </a:extLst>
          </p:cNvPr>
          <p:cNvPicPr>
            <a:picLocks noGrp="1" noChangeAspect="1"/>
          </p:cNvPicPr>
          <p:nvPr>
            <p:ph idx="1"/>
          </p:nvPr>
        </p:nvPicPr>
        <p:blipFill>
          <a:blip r:embed="rId2"/>
          <a:stretch>
            <a:fillRect/>
          </a:stretch>
        </p:blipFill>
        <p:spPr>
          <a:xfrm>
            <a:off x="775153" y="691879"/>
            <a:ext cx="5101540" cy="2737121"/>
          </a:xfrm>
        </p:spPr>
      </p:pic>
      <p:pic>
        <p:nvPicPr>
          <p:cNvPr id="11" name="Picture 10">
            <a:extLst>
              <a:ext uri="{FF2B5EF4-FFF2-40B4-BE49-F238E27FC236}">
                <a16:creationId xmlns:a16="http://schemas.microsoft.com/office/drawing/2014/main" id="{A169CEB5-BA0E-3CA3-2B6E-F8C3D8C731BA}"/>
              </a:ext>
            </a:extLst>
          </p:cNvPr>
          <p:cNvPicPr>
            <a:picLocks noChangeAspect="1"/>
          </p:cNvPicPr>
          <p:nvPr/>
        </p:nvPicPr>
        <p:blipFill>
          <a:blip r:embed="rId3"/>
          <a:stretch>
            <a:fillRect/>
          </a:stretch>
        </p:blipFill>
        <p:spPr>
          <a:xfrm>
            <a:off x="5984489" y="691879"/>
            <a:ext cx="5101540" cy="2737121"/>
          </a:xfrm>
          <a:prstGeom prst="rect">
            <a:avLst/>
          </a:prstGeom>
        </p:spPr>
      </p:pic>
      <p:pic>
        <p:nvPicPr>
          <p:cNvPr id="17" name="Picture 16">
            <a:extLst>
              <a:ext uri="{FF2B5EF4-FFF2-40B4-BE49-F238E27FC236}">
                <a16:creationId xmlns:a16="http://schemas.microsoft.com/office/drawing/2014/main" id="{24BD724F-D59A-8FC6-FB64-7A306E021667}"/>
              </a:ext>
            </a:extLst>
          </p:cNvPr>
          <p:cNvPicPr>
            <a:picLocks noChangeAspect="1"/>
          </p:cNvPicPr>
          <p:nvPr/>
        </p:nvPicPr>
        <p:blipFill>
          <a:blip r:embed="rId4"/>
          <a:stretch>
            <a:fillRect/>
          </a:stretch>
        </p:blipFill>
        <p:spPr>
          <a:xfrm>
            <a:off x="775152" y="3851352"/>
            <a:ext cx="5101539" cy="2493691"/>
          </a:xfrm>
          <a:prstGeom prst="rect">
            <a:avLst/>
          </a:prstGeom>
        </p:spPr>
      </p:pic>
      <p:pic>
        <p:nvPicPr>
          <p:cNvPr id="27" name="Picture 26">
            <a:extLst>
              <a:ext uri="{FF2B5EF4-FFF2-40B4-BE49-F238E27FC236}">
                <a16:creationId xmlns:a16="http://schemas.microsoft.com/office/drawing/2014/main" id="{2E3CA84E-0DC1-87C8-3305-6392B26A502B}"/>
              </a:ext>
            </a:extLst>
          </p:cNvPr>
          <p:cNvPicPr>
            <a:picLocks noChangeAspect="1"/>
          </p:cNvPicPr>
          <p:nvPr/>
        </p:nvPicPr>
        <p:blipFill>
          <a:blip r:embed="rId5"/>
          <a:stretch>
            <a:fillRect/>
          </a:stretch>
        </p:blipFill>
        <p:spPr>
          <a:xfrm>
            <a:off x="5984488" y="3851352"/>
            <a:ext cx="5101539" cy="2493690"/>
          </a:xfrm>
          <a:prstGeom prst="rect">
            <a:avLst/>
          </a:prstGeom>
        </p:spPr>
      </p:pic>
      <p:sp>
        <p:nvSpPr>
          <p:cNvPr id="28" name="TextBox 27">
            <a:extLst>
              <a:ext uri="{FF2B5EF4-FFF2-40B4-BE49-F238E27FC236}">
                <a16:creationId xmlns:a16="http://schemas.microsoft.com/office/drawing/2014/main" id="{46CB9043-2259-9CD2-02CA-BACECE6FF13C}"/>
              </a:ext>
            </a:extLst>
          </p:cNvPr>
          <p:cNvSpPr txBox="1"/>
          <p:nvPr/>
        </p:nvSpPr>
        <p:spPr>
          <a:xfrm>
            <a:off x="1438507" y="3429000"/>
            <a:ext cx="3389971" cy="369332"/>
          </a:xfrm>
          <a:prstGeom prst="rect">
            <a:avLst/>
          </a:prstGeom>
          <a:noFill/>
        </p:spPr>
        <p:txBody>
          <a:bodyPr wrap="square" rtlCol="0">
            <a:spAutoFit/>
          </a:bodyPr>
          <a:lstStyle/>
          <a:p>
            <a:r>
              <a:rPr lang="en-US" dirty="0">
                <a:latin typeface="Times New Roman" pitchFamily="18" charset="0"/>
                <a:cs typeface="Times New Roman" pitchFamily="18" charset="0"/>
              </a:rPr>
              <a:t>Drawing Competition </a:t>
            </a:r>
          </a:p>
        </p:txBody>
      </p:sp>
      <p:sp>
        <p:nvSpPr>
          <p:cNvPr id="29" name="TextBox 28">
            <a:extLst>
              <a:ext uri="{FF2B5EF4-FFF2-40B4-BE49-F238E27FC236}">
                <a16:creationId xmlns:a16="http://schemas.microsoft.com/office/drawing/2014/main" id="{6E1D18E6-B602-9E8E-A005-E25E599B0FD7}"/>
              </a:ext>
            </a:extLst>
          </p:cNvPr>
          <p:cNvSpPr txBox="1"/>
          <p:nvPr/>
        </p:nvSpPr>
        <p:spPr>
          <a:xfrm>
            <a:off x="7363524" y="3429000"/>
            <a:ext cx="3389971" cy="369332"/>
          </a:xfrm>
          <a:prstGeom prst="rect">
            <a:avLst/>
          </a:prstGeom>
          <a:noFill/>
        </p:spPr>
        <p:txBody>
          <a:bodyPr wrap="square" rtlCol="0">
            <a:spAutoFit/>
          </a:bodyPr>
          <a:lstStyle/>
          <a:p>
            <a:r>
              <a:rPr lang="en-US" dirty="0">
                <a:latin typeface="Times New Roman" pitchFamily="18" charset="0"/>
                <a:cs typeface="Times New Roman" pitchFamily="18" charset="0"/>
              </a:rPr>
              <a:t>Group Discussion </a:t>
            </a:r>
          </a:p>
        </p:txBody>
      </p:sp>
      <p:sp>
        <p:nvSpPr>
          <p:cNvPr id="30" name="TextBox 29">
            <a:extLst>
              <a:ext uri="{FF2B5EF4-FFF2-40B4-BE49-F238E27FC236}">
                <a16:creationId xmlns:a16="http://schemas.microsoft.com/office/drawing/2014/main" id="{B13611D5-C6FF-B937-9878-0B19B6C7EED7}"/>
              </a:ext>
            </a:extLst>
          </p:cNvPr>
          <p:cNvSpPr txBox="1"/>
          <p:nvPr/>
        </p:nvSpPr>
        <p:spPr>
          <a:xfrm>
            <a:off x="1278673" y="6398063"/>
            <a:ext cx="3389971" cy="369332"/>
          </a:xfrm>
          <a:prstGeom prst="rect">
            <a:avLst/>
          </a:prstGeom>
          <a:noFill/>
        </p:spPr>
        <p:txBody>
          <a:bodyPr wrap="square" rtlCol="0">
            <a:spAutoFit/>
          </a:bodyPr>
          <a:lstStyle/>
          <a:p>
            <a:r>
              <a:rPr lang="en-US" dirty="0">
                <a:latin typeface="Times New Roman" pitchFamily="18" charset="0"/>
                <a:cs typeface="Times New Roman" pitchFamily="18" charset="0"/>
              </a:rPr>
              <a:t>Rangoli Competition </a:t>
            </a:r>
          </a:p>
        </p:txBody>
      </p:sp>
      <p:sp>
        <p:nvSpPr>
          <p:cNvPr id="10" name="Slide Number Placeholder 9"/>
          <p:cNvSpPr>
            <a:spLocks noGrp="1"/>
          </p:cNvSpPr>
          <p:nvPr>
            <p:ph type="sldNum" sz="quarter" idx="12"/>
          </p:nvPr>
        </p:nvSpPr>
        <p:spPr>
          <a:xfrm>
            <a:off x="9277945" y="6342210"/>
            <a:ext cx="2844800" cy="476250"/>
          </a:xfrm>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205964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49C4-BB3C-4ED3-314B-5120AA3AA1EC}"/>
              </a:ext>
            </a:extLst>
          </p:cNvPr>
          <p:cNvSpPr>
            <a:spLocks noGrp="1"/>
          </p:cNvSpPr>
          <p:nvPr>
            <p:ph type="title"/>
          </p:nvPr>
        </p:nvSpPr>
        <p:spPr>
          <a:xfrm>
            <a:off x="609600" y="189653"/>
            <a:ext cx="3661317" cy="457199"/>
          </a:xfrm>
        </p:spPr>
        <p:txBody>
          <a:bodyPr/>
          <a:lstStyle/>
          <a:p>
            <a:pPr algn="l"/>
            <a:r>
              <a:rPr lang="en-US" sz="2400" b="1" dirty="0">
                <a:latin typeface="Times New Roman" panose="02020603050405020304" pitchFamily="18" charset="0"/>
                <a:cs typeface="Times New Roman" panose="02020603050405020304" pitchFamily="18" charset="0"/>
              </a:rPr>
              <a:t>Visit of Dignitaries </a:t>
            </a:r>
          </a:p>
        </p:txBody>
      </p:sp>
      <p:pic>
        <p:nvPicPr>
          <p:cNvPr id="5" name="Content Placeholder 4">
            <a:extLst>
              <a:ext uri="{FF2B5EF4-FFF2-40B4-BE49-F238E27FC236}">
                <a16:creationId xmlns:a16="http://schemas.microsoft.com/office/drawing/2014/main" id="{E10B165A-39BD-FA60-A83D-B539ED4D1AAC}"/>
              </a:ext>
            </a:extLst>
          </p:cNvPr>
          <p:cNvPicPr>
            <a:picLocks noGrp="1" noChangeAspect="1"/>
          </p:cNvPicPr>
          <p:nvPr>
            <p:ph idx="1"/>
          </p:nvPr>
        </p:nvPicPr>
        <p:blipFill>
          <a:blip r:embed="rId2"/>
          <a:stretch>
            <a:fillRect/>
          </a:stretch>
        </p:blipFill>
        <p:spPr>
          <a:xfrm>
            <a:off x="609600" y="684540"/>
            <a:ext cx="5122127" cy="2563347"/>
          </a:xfrm>
        </p:spPr>
      </p:pic>
      <p:pic>
        <p:nvPicPr>
          <p:cNvPr id="7" name="Picture 6">
            <a:extLst>
              <a:ext uri="{FF2B5EF4-FFF2-40B4-BE49-F238E27FC236}">
                <a16:creationId xmlns:a16="http://schemas.microsoft.com/office/drawing/2014/main" id="{34A2F900-946D-6243-5CA8-EA08B8592B89}"/>
              </a:ext>
            </a:extLst>
          </p:cNvPr>
          <p:cNvPicPr>
            <a:picLocks noChangeAspect="1"/>
          </p:cNvPicPr>
          <p:nvPr/>
        </p:nvPicPr>
        <p:blipFill>
          <a:blip r:embed="rId3"/>
          <a:stretch>
            <a:fillRect/>
          </a:stretch>
        </p:blipFill>
        <p:spPr>
          <a:xfrm>
            <a:off x="6095999" y="379141"/>
            <a:ext cx="5122127" cy="2868746"/>
          </a:xfrm>
          <a:prstGeom prst="rect">
            <a:avLst/>
          </a:prstGeom>
        </p:spPr>
      </p:pic>
      <p:pic>
        <p:nvPicPr>
          <p:cNvPr id="9" name="Picture 8">
            <a:extLst>
              <a:ext uri="{FF2B5EF4-FFF2-40B4-BE49-F238E27FC236}">
                <a16:creationId xmlns:a16="http://schemas.microsoft.com/office/drawing/2014/main" id="{10DF4AE1-C884-2AC7-9BA8-CF53F748964C}"/>
              </a:ext>
            </a:extLst>
          </p:cNvPr>
          <p:cNvPicPr>
            <a:picLocks noChangeAspect="1"/>
          </p:cNvPicPr>
          <p:nvPr/>
        </p:nvPicPr>
        <p:blipFill>
          <a:blip r:embed="rId4"/>
          <a:srcRect t="6666" b="17723"/>
          <a:stretch/>
        </p:blipFill>
        <p:spPr>
          <a:xfrm>
            <a:off x="843776" y="3937512"/>
            <a:ext cx="5690838" cy="2702737"/>
          </a:xfrm>
          <a:prstGeom prst="rect">
            <a:avLst/>
          </a:prstGeom>
        </p:spPr>
      </p:pic>
      <p:sp>
        <p:nvSpPr>
          <p:cNvPr id="4" name="TextBox 3">
            <a:extLst>
              <a:ext uri="{FF2B5EF4-FFF2-40B4-BE49-F238E27FC236}">
                <a16:creationId xmlns:a16="http://schemas.microsoft.com/office/drawing/2014/main" id="{735BFA27-20AF-4215-0272-C8D8A13073CE}"/>
              </a:ext>
            </a:extLst>
          </p:cNvPr>
          <p:cNvSpPr txBox="1"/>
          <p:nvPr/>
        </p:nvSpPr>
        <p:spPr>
          <a:xfrm>
            <a:off x="609600" y="3320368"/>
            <a:ext cx="495485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ZP Education Officer Satara  on 09.10.2024</a:t>
            </a:r>
          </a:p>
        </p:txBody>
      </p:sp>
      <p:sp>
        <p:nvSpPr>
          <p:cNvPr id="6" name="TextBox 5">
            <a:extLst>
              <a:ext uri="{FF2B5EF4-FFF2-40B4-BE49-F238E27FC236}">
                <a16:creationId xmlns:a16="http://schemas.microsoft.com/office/drawing/2014/main" id="{EC0A406F-710D-FF3E-AC27-2A88DCF0C1BE}"/>
              </a:ext>
            </a:extLst>
          </p:cNvPr>
          <p:cNvSpPr txBox="1"/>
          <p:nvPr/>
        </p:nvSpPr>
        <p:spPr>
          <a:xfrm>
            <a:off x="6211229" y="3267494"/>
            <a:ext cx="522992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Rayat </a:t>
            </a:r>
            <a:r>
              <a:rPr lang="en-US" sz="1600" dirty="0" err="1">
                <a:latin typeface="Times New Roman" panose="02020603050405020304" pitchFamily="18" charset="0"/>
                <a:cs typeface="Times New Roman" panose="02020603050405020304" pitchFamily="18" charset="0"/>
              </a:rPr>
              <a:t>Shikshan</a:t>
            </a:r>
            <a:r>
              <a:rPr lang="en-US" sz="1600" dirty="0">
                <a:latin typeface="Times New Roman" panose="02020603050405020304" pitchFamily="18" charset="0"/>
                <a:cs typeface="Times New Roman" panose="02020603050405020304" pitchFamily="18" charset="0"/>
              </a:rPr>
              <a:t> Sanstha’s Hon'ble Chairmen and </a:t>
            </a:r>
            <a:r>
              <a:rPr lang="en-US" sz="1600" dirty="0" err="1">
                <a:latin typeface="Times New Roman" panose="02020603050405020304" pitchFamily="18" charset="0"/>
                <a:cs typeface="Times New Roman" panose="02020603050405020304" pitchFamily="18" charset="0"/>
              </a:rPr>
              <a:t>Secretoary</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On 14.09.2024</a:t>
            </a:r>
          </a:p>
        </p:txBody>
      </p:sp>
      <p:sp>
        <p:nvSpPr>
          <p:cNvPr id="8" name="TextBox 7">
            <a:extLst>
              <a:ext uri="{FF2B5EF4-FFF2-40B4-BE49-F238E27FC236}">
                <a16:creationId xmlns:a16="http://schemas.microsoft.com/office/drawing/2014/main" id="{5A4AFF7B-439D-14A7-B8E1-C8F6FD40E42E}"/>
              </a:ext>
            </a:extLst>
          </p:cNvPr>
          <p:cNvSpPr txBox="1"/>
          <p:nvPr/>
        </p:nvSpPr>
        <p:spPr>
          <a:xfrm>
            <a:off x="6657277" y="4564051"/>
            <a:ext cx="4954859"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ISRO Jr. Scientist Dr. Shirish Ravan </a:t>
            </a:r>
          </a:p>
          <a:p>
            <a:r>
              <a:rPr lang="en-US" sz="1600" dirty="0" err="1">
                <a:latin typeface="Times New Roman" panose="02020603050405020304" pitchFamily="18" charset="0"/>
                <a:cs typeface="Times New Roman" panose="02020603050405020304" pitchFamily="18" charset="0"/>
              </a:rPr>
              <a:t>Dipsthambh</a:t>
            </a:r>
            <a:r>
              <a:rPr lang="en-US" sz="1600" dirty="0">
                <a:latin typeface="Times New Roman" panose="02020603050405020304" pitchFamily="18" charset="0"/>
                <a:cs typeface="Times New Roman" panose="02020603050405020304" pitchFamily="18" charset="0"/>
              </a:rPr>
              <a:t> Charitable Trust, </a:t>
            </a:r>
            <a:r>
              <a:rPr lang="en-US" sz="1600" dirty="0" err="1">
                <a:latin typeface="Times New Roman" panose="02020603050405020304" pitchFamily="18" charset="0"/>
                <a:cs typeface="Times New Roman" panose="02020603050405020304" pitchFamily="18" charset="0"/>
              </a:rPr>
              <a:t>Arthasahayy</a:t>
            </a:r>
            <a:r>
              <a:rPr lang="en-US" sz="1600" dirty="0">
                <a:latin typeface="Times New Roman" panose="02020603050405020304" pitchFamily="18" charset="0"/>
                <a:cs typeface="Times New Roman" panose="02020603050405020304" pitchFamily="18" charset="0"/>
              </a:rPr>
              <a:t> Foundation Members.  On 01.08.2024</a:t>
            </a:r>
          </a:p>
        </p:txBody>
      </p:sp>
      <p:sp>
        <p:nvSpPr>
          <p:cNvPr id="10" name="Slide Number Placeholder 9"/>
          <p:cNvSpPr>
            <a:spLocks noGrp="1"/>
          </p:cNvSpPr>
          <p:nvPr>
            <p:ph type="sldNum" sz="quarter" idx="12"/>
          </p:nvPr>
        </p:nvSpPr>
        <p:spPr>
          <a:xfrm>
            <a:off x="9277945" y="6342210"/>
            <a:ext cx="2844800" cy="476250"/>
          </a:xfrm>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2494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757093"/>
          </a:xfrm>
        </p:spPr>
        <p:style>
          <a:lnRef idx="2">
            <a:schemeClr val="dk1"/>
          </a:lnRef>
          <a:fillRef idx="1">
            <a:schemeClr val="lt1"/>
          </a:fillRef>
          <a:effectRef idx="0">
            <a:schemeClr val="dk1"/>
          </a:effectRef>
          <a:fontRef idx="minor">
            <a:schemeClr val="dk1"/>
          </a:fontRef>
        </p:style>
        <p:txBody>
          <a:bodyPr/>
          <a:lstStyle/>
          <a:p>
            <a:pPr algn="l"/>
            <a:r>
              <a:rPr lang="en-US" sz="3200" dirty="0">
                <a:latin typeface="Times New Roman" panose="02020603050405020304" pitchFamily="18" charset="0"/>
                <a:cs typeface="Times New Roman" panose="02020603050405020304" pitchFamily="18" charset="0"/>
              </a:rPr>
              <a:t>Future Plans </a:t>
            </a:r>
            <a:endParaRPr lang="en-US" sz="3200" dirty="0"/>
          </a:p>
        </p:txBody>
      </p:sp>
      <p:sp>
        <p:nvSpPr>
          <p:cNvPr id="3" name="Text Placeholder 2"/>
          <p:cNvSpPr>
            <a:spLocks noGrp="1"/>
          </p:cNvSpPr>
          <p:nvPr>
            <p:ph type="body" idx="1"/>
          </p:nvPr>
        </p:nvSpPr>
        <p:spPr>
          <a:xfrm>
            <a:off x="839788" y="1279368"/>
            <a:ext cx="5157787" cy="577141"/>
          </a:xfrm>
        </p:spPr>
        <p:style>
          <a:lnRef idx="2">
            <a:schemeClr val="accent1"/>
          </a:lnRef>
          <a:fillRef idx="1">
            <a:schemeClr val="lt1"/>
          </a:fillRef>
          <a:effectRef idx="0">
            <a:schemeClr val="accent1"/>
          </a:effectRef>
          <a:fontRef idx="minor">
            <a:schemeClr val="dk1"/>
          </a:fontRef>
        </p:style>
        <p:txBody>
          <a:bodyPr/>
          <a:lstStyle/>
          <a:p>
            <a:r>
              <a:rPr lang="en-US" sz="2400" b="0" dirty="0">
                <a:latin typeface="Times New Roman" pitchFamily="18" charset="0"/>
                <a:cs typeface="Times New Roman" pitchFamily="18" charset="0"/>
              </a:rPr>
              <a:t>Short Run Plans </a:t>
            </a:r>
          </a:p>
        </p:txBody>
      </p:sp>
      <p:sp>
        <p:nvSpPr>
          <p:cNvPr id="4" name="Content Placeholder 3"/>
          <p:cNvSpPr>
            <a:spLocks noGrp="1"/>
          </p:cNvSpPr>
          <p:nvPr>
            <p:ph sz="half" idx="2"/>
          </p:nvPr>
        </p:nvSpPr>
        <p:spPr>
          <a:xfrm>
            <a:off x="839788" y="2103280"/>
            <a:ext cx="5157787" cy="3684588"/>
          </a:xfrm>
        </p:spPr>
        <p:style>
          <a:lnRef idx="2">
            <a:schemeClr val="accent1"/>
          </a:lnRef>
          <a:fillRef idx="1">
            <a:schemeClr val="lt1"/>
          </a:fillRef>
          <a:effectRef idx="0">
            <a:schemeClr val="accent1"/>
          </a:effectRef>
          <a:fontRef idx="minor">
            <a:schemeClr val="dk1"/>
          </a:fontRef>
        </p:style>
        <p:txBody>
          <a:bodyPr/>
          <a:lstStyle/>
          <a:p>
            <a:pPr>
              <a:spcBef>
                <a:spcPts val="200"/>
              </a:spcBef>
              <a:spcAft>
                <a:spcPts val="0"/>
              </a:spcAft>
            </a:pPr>
            <a:r>
              <a:rPr lang="en-US" sz="2000" dirty="0">
                <a:latin typeface="Times New Roman" pitchFamily="18" charset="0"/>
                <a:cs typeface="Times New Roman" pitchFamily="18" charset="0"/>
              </a:rPr>
              <a:t>Changes in Exhibition Gallery</a:t>
            </a:r>
          </a:p>
          <a:p>
            <a:pPr>
              <a:spcBef>
                <a:spcPts val="200"/>
              </a:spcBef>
              <a:spcAft>
                <a:spcPts val="0"/>
              </a:spcAft>
            </a:pPr>
            <a:r>
              <a:rPr lang="en-US" sz="2000" dirty="0">
                <a:latin typeface="Times New Roman" pitchFamily="18" charset="0"/>
                <a:cs typeface="Times New Roman" pitchFamily="18" charset="0"/>
              </a:rPr>
              <a:t>Exhibition of Rocks and Fossils </a:t>
            </a:r>
          </a:p>
          <a:p>
            <a:pPr>
              <a:spcBef>
                <a:spcPts val="200"/>
              </a:spcBef>
              <a:spcAft>
                <a:spcPts val="0"/>
              </a:spcAft>
            </a:pPr>
            <a:r>
              <a:rPr lang="en-US" sz="2000" dirty="0">
                <a:latin typeface="Times New Roman" pitchFamily="18" charset="0"/>
                <a:cs typeface="Times New Roman" pitchFamily="18" charset="0"/>
              </a:rPr>
              <a:t>Procuring the Telescopes </a:t>
            </a:r>
          </a:p>
          <a:p>
            <a:pPr>
              <a:spcBef>
                <a:spcPts val="200"/>
              </a:spcBef>
              <a:spcAft>
                <a:spcPts val="0"/>
              </a:spcAft>
            </a:pPr>
            <a:r>
              <a:rPr lang="en-US" sz="2000" dirty="0" err="1">
                <a:latin typeface="Times New Roman" pitchFamily="18" charset="0"/>
                <a:cs typeface="Times New Roman" pitchFamily="18" charset="0"/>
              </a:rPr>
              <a:t>MoUs</a:t>
            </a:r>
            <a:r>
              <a:rPr lang="en-US" sz="2000" dirty="0">
                <a:latin typeface="Times New Roman" pitchFamily="18" charset="0"/>
                <a:cs typeface="Times New Roman" pitchFamily="18" charset="0"/>
              </a:rPr>
              <a:t> with schools in vicinity </a:t>
            </a:r>
          </a:p>
          <a:p>
            <a:pPr>
              <a:spcBef>
                <a:spcPts val="200"/>
              </a:spcBef>
              <a:spcAft>
                <a:spcPts val="0"/>
              </a:spcAft>
            </a:pPr>
            <a:r>
              <a:rPr lang="en-US" sz="2000" dirty="0">
                <a:latin typeface="Times New Roman" pitchFamily="18" charset="0"/>
                <a:cs typeface="Times New Roman" pitchFamily="18" charset="0"/>
              </a:rPr>
              <a:t>Increase outreach programs.</a:t>
            </a:r>
          </a:p>
          <a:p>
            <a:pPr>
              <a:spcBef>
                <a:spcPts val="200"/>
              </a:spcBef>
              <a:spcAft>
                <a:spcPts val="0"/>
              </a:spcAft>
            </a:pPr>
            <a:r>
              <a:rPr lang="en-US" sz="2000" dirty="0">
                <a:latin typeface="Times New Roman" pitchFamily="18" charset="0"/>
                <a:cs typeface="Times New Roman" pitchFamily="18" charset="0"/>
              </a:rPr>
              <a:t>Designing the summer and winter camps for students</a:t>
            </a:r>
          </a:p>
          <a:p>
            <a:pPr>
              <a:spcBef>
                <a:spcPts val="200"/>
              </a:spcBef>
              <a:spcAft>
                <a:spcPts val="0"/>
              </a:spcAft>
            </a:pPr>
            <a:r>
              <a:rPr lang="en-US" sz="2000" dirty="0">
                <a:latin typeface="Times New Roman" pitchFamily="18" charset="0"/>
                <a:cs typeface="Times New Roman" pitchFamily="18" charset="0"/>
              </a:rPr>
              <a:t>Designing science based short term courses.</a:t>
            </a:r>
          </a:p>
          <a:p>
            <a:pPr>
              <a:spcBef>
                <a:spcPts val="200"/>
              </a:spcBef>
              <a:spcAft>
                <a:spcPts val="0"/>
              </a:spcAft>
            </a:pPr>
            <a:r>
              <a:rPr lang="en-US" sz="2000" dirty="0">
                <a:latin typeface="Times New Roman" pitchFamily="18" charset="0"/>
                <a:cs typeface="Times New Roman" pitchFamily="18" charset="0"/>
              </a:rPr>
              <a:t>Designing the FDP based on science themes like AI, Robotics etc.</a:t>
            </a:r>
          </a:p>
          <a:p>
            <a:endParaRPr lang="en-US" sz="1100" dirty="0"/>
          </a:p>
        </p:txBody>
      </p:sp>
      <p:sp>
        <p:nvSpPr>
          <p:cNvPr id="5" name="Text Placeholder 4"/>
          <p:cNvSpPr>
            <a:spLocks noGrp="1"/>
          </p:cNvSpPr>
          <p:nvPr>
            <p:ph type="body" sz="quarter" idx="3"/>
          </p:nvPr>
        </p:nvSpPr>
        <p:spPr>
          <a:xfrm>
            <a:off x="6172200" y="1279368"/>
            <a:ext cx="5183188" cy="577141"/>
          </a:xfrm>
        </p:spPr>
        <p:style>
          <a:lnRef idx="2">
            <a:schemeClr val="accent1"/>
          </a:lnRef>
          <a:fillRef idx="1">
            <a:schemeClr val="lt1"/>
          </a:fillRef>
          <a:effectRef idx="0">
            <a:schemeClr val="accent1"/>
          </a:effectRef>
          <a:fontRef idx="minor">
            <a:schemeClr val="dk1"/>
          </a:fontRef>
        </p:style>
        <p:txBody>
          <a:bodyPr/>
          <a:lstStyle/>
          <a:p>
            <a:r>
              <a:rPr lang="en-US" sz="2400" b="0" dirty="0">
                <a:latin typeface="Times New Roman" pitchFamily="18" charset="0"/>
                <a:cs typeface="Times New Roman" pitchFamily="18" charset="0"/>
              </a:rPr>
              <a:t>Long Run Plans</a:t>
            </a:r>
          </a:p>
        </p:txBody>
      </p:sp>
      <p:sp>
        <p:nvSpPr>
          <p:cNvPr id="6" name="Content Placeholder 5"/>
          <p:cNvSpPr>
            <a:spLocks noGrp="1"/>
          </p:cNvSpPr>
          <p:nvPr>
            <p:ph sz="quarter" idx="4"/>
          </p:nvPr>
        </p:nvSpPr>
        <p:spPr>
          <a:xfrm>
            <a:off x="6172200" y="2103280"/>
            <a:ext cx="5183188" cy="3684588"/>
          </a:xfrm>
        </p:spPr>
        <p:style>
          <a:lnRef idx="2">
            <a:schemeClr val="accent1"/>
          </a:lnRef>
          <a:fillRef idx="1">
            <a:schemeClr val="lt1"/>
          </a:fillRef>
          <a:effectRef idx="0">
            <a:schemeClr val="accent1"/>
          </a:effectRef>
          <a:fontRef idx="minor">
            <a:schemeClr val="dk1"/>
          </a:fontRef>
        </p:style>
        <p:txBody>
          <a:bodyPr/>
          <a:lstStyle/>
          <a:p>
            <a:pPr>
              <a:spcBef>
                <a:spcPts val="20"/>
              </a:spcBef>
              <a:spcAft>
                <a:spcPts val="0"/>
              </a:spcAft>
            </a:pPr>
            <a:r>
              <a:rPr lang="en-US" sz="2000" dirty="0">
                <a:latin typeface="Times New Roman" pitchFamily="18" charset="0"/>
                <a:cs typeface="Times New Roman" pitchFamily="18" charset="0"/>
              </a:rPr>
              <a:t>Procuring </a:t>
            </a:r>
            <a:r>
              <a:rPr lang="en-US" sz="2000" dirty="0" err="1">
                <a:latin typeface="Times New Roman" pitchFamily="18" charset="0"/>
                <a:cs typeface="Times New Roman" pitchFamily="18" charset="0"/>
              </a:rPr>
              <a:t>Tarangan</a:t>
            </a:r>
            <a:r>
              <a:rPr lang="en-US" sz="2000" dirty="0">
                <a:latin typeface="Times New Roman" pitchFamily="18" charset="0"/>
                <a:cs typeface="Times New Roman" pitchFamily="18" charset="0"/>
              </a:rPr>
              <a:t> </a:t>
            </a:r>
          </a:p>
          <a:p>
            <a:pPr>
              <a:spcBef>
                <a:spcPts val="20"/>
              </a:spcBef>
              <a:spcAft>
                <a:spcPts val="0"/>
              </a:spcAft>
            </a:pPr>
            <a:r>
              <a:rPr lang="en-US" sz="2000" dirty="0">
                <a:latin typeface="Times New Roman" pitchFamily="18" charset="0"/>
                <a:cs typeface="Times New Roman" pitchFamily="18" charset="0"/>
              </a:rPr>
              <a:t>Construction of 1st floor </a:t>
            </a:r>
          </a:p>
          <a:p>
            <a:pPr>
              <a:spcBef>
                <a:spcPts val="20"/>
              </a:spcBef>
              <a:spcAft>
                <a:spcPts val="0"/>
              </a:spcAft>
            </a:pPr>
            <a:r>
              <a:rPr lang="en-US" sz="2000" dirty="0">
                <a:latin typeface="Times New Roman" pitchFamily="18" charset="0"/>
                <a:cs typeface="Times New Roman" pitchFamily="18" charset="0"/>
              </a:rPr>
              <a:t>Auditorium 3D for showcasing planetarium</a:t>
            </a:r>
          </a:p>
          <a:p>
            <a:pPr>
              <a:spcBef>
                <a:spcPts val="20"/>
              </a:spcBef>
              <a:spcAft>
                <a:spcPts val="0"/>
              </a:spcAft>
            </a:pPr>
            <a:r>
              <a:rPr lang="en-US" sz="2000" dirty="0">
                <a:latin typeface="Times New Roman" pitchFamily="18" charset="0"/>
                <a:cs typeface="Times New Roman" pitchFamily="18" charset="0"/>
              </a:rPr>
              <a:t>AI and Robotics Laboratory</a:t>
            </a:r>
          </a:p>
          <a:p>
            <a:pPr>
              <a:spcBef>
                <a:spcPts val="20"/>
              </a:spcBef>
              <a:spcAft>
                <a:spcPts val="0"/>
              </a:spcAft>
            </a:pPr>
            <a:r>
              <a:rPr lang="en-US" sz="2000" dirty="0">
                <a:latin typeface="Times New Roman" pitchFamily="18" charset="0"/>
                <a:cs typeface="Times New Roman" pitchFamily="18" charset="0"/>
              </a:rPr>
              <a:t>Science on Wheels </a:t>
            </a:r>
          </a:p>
          <a:p>
            <a:pPr>
              <a:buNone/>
            </a:pPr>
            <a:endParaRPr lang="en-US" dirty="0"/>
          </a:p>
        </p:txBody>
      </p:sp>
      <p:sp>
        <p:nvSpPr>
          <p:cNvPr id="7" name="Slide Number Placeholder 6"/>
          <p:cNvSpPr>
            <a:spLocks noGrp="1"/>
          </p:cNvSpPr>
          <p:nvPr>
            <p:ph type="sldNum" sz="quarter" idx="12"/>
          </p:nvPr>
        </p:nvSpPr>
        <p:spPr>
          <a:xfrm>
            <a:off x="9291800" y="6356065"/>
            <a:ext cx="2844800" cy="476250"/>
          </a:xfrm>
        </p:spPr>
        <p:txBody>
          <a:bodyPr/>
          <a:lstStyle/>
          <a:p>
            <a:fld id="{D57F1E4F-1CFF-5643-939E-217C01CDF565}"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84910" y="2537787"/>
            <a:ext cx="7980045" cy="3285490"/>
          </a:xfrm>
        </p:spPr>
        <p:txBody>
          <a:bodyPr>
            <a:normAutofit/>
          </a:bodyPr>
          <a:lstStyle/>
          <a:p>
            <a:endParaRPr lang="en-IN" dirty="0"/>
          </a:p>
          <a:p>
            <a:pPr marL="0" indent="0">
              <a:lnSpc>
                <a:spcPct val="100000"/>
              </a:lnSpc>
              <a:spcBef>
                <a:spcPts val="0"/>
              </a:spcBef>
              <a:buNone/>
            </a:pPr>
            <a:r>
              <a:rPr lang="en-US" altLang="en-IN" sz="5400" dirty="0"/>
              <a:t>Thank You</a:t>
            </a:r>
          </a:p>
          <a:p>
            <a:pPr marL="0" indent="0">
              <a:lnSpc>
                <a:spcPct val="100000"/>
              </a:lnSpc>
              <a:spcBef>
                <a:spcPts val="0"/>
              </a:spcBef>
              <a:buNone/>
            </a:pPr>
            <a:endParaRPr lang="en-IN" sz="4800" dirty="0">
              <a:latin typeface="Arial Black" panose="020B0A04020102020204" pitchFamily="34" charset="0"/>
            </a:endParaRPr>
          </a:p>
          <a:p>
            <a:pPr marL="0" indent="0">
              <a:lnSpc>
                <a:spcPct val="100000"/>
              </a:lnSpc>
              <a:spcBef>
                <a:spcPts val="100"/>
              </a:spcBef>
              <a:spcAft>
                <a:spcPts val="100"/>
              </a:spcAft>
              <a:buNone/>
            </a:pPr>
            <a:r>
              <a:rPr lang="en-IN" sz="2000" b="1" dirty="0" err="1">
                <a:solidFill>
                  <a:srgbClr val="00B050"/>
                </a:solidFill>
              </a:rPr>
              <a:t>Rayat</a:t>
            </a:r>
            <a:r>
              <a:rPr lang="en-IN" sz="2000" b="1" dirty="0">
                <a:solidFill>
                  <a:srgbClr val="00B050"/>
                </a:solidFill>
              </a:rPr>
              <a:t> Science And Innovation Activity Centre, </a:t>
            </a:r>
            <a:r>
              <a:rPr lang="en-IN" sz="2000" b="1" dirty="0" err="1">
                <a:solidFill>
                  <a:srgbClr val="00B050"/>
                </a:solidFill>
              </a:rPr>
              <a:t>Varye</a:t>
            </a:r>
            <a:r>
              <a:rPr lang="en-IN" sz="2000" b="1" dirty="0">
                <a:solidFill>
                  <a:srgbClr val="00B050"/>
                </a:solidFill>
              </a:rPr>
              <a:t> , </a:t>
            </a:r>
            <a:r>
              <a:rPr lang="en-IN" sz="2000" b="1" dirty="0" err="1">
                <a:solidFill>
                  <a:srgbClr val="00B050"/>
                </a:solidFill>
              </a:rPr>
              <a:t>Satara</a:t>
            </a:r>
            <a:r>
              <a:rPr lang="en-IN" sz="2000" b="1" dirty="0">
                <a:solidFill>
                  <a:srgbClr val="00B050"/>
                </a:solidFill>
              </a:rPr>
              <a:t>.</a:t>
            </a:r>
          </a:p>
          <a:p>
            <a:pPr marL="0" indent="0">
              <a:lnSpc>
                <a:spcPct val="100000"/>
              </a:lnSpc>
              <a:spcBef>
                <a:spcPts val="100"/>
              </a:spcBef>
              <a:spcAft>
                <a:spcPts val="100"/>
              </a:spcAft>
              <a:buNone/>
            </a:pPr>
            <a:r>
              <a:rPr lang="en-IN" sz="2000" dirty="0">
                <a:solidFill>
                  <a:srgbClr val="00B050"/>
                </a:solidFill>
              </a:rPr>
              <a:t>Email id :</a:t>
            </a:r>
            <a:r>
              <a:rPr lang="en-IN" sz="2000" dirty="0">
                <a:solidFill>
                  <a:schemeClr val="bg2">
                    <a:lumMod val="25000"/>
                  </a:schemeClr>
                </a:solidFill>
              </a:rPr>
              <a:t> </a:t>
            </a:r>
            <a:r>
              <a:rPr lang="en-IN" sz="2000" dirty="0">
                <a:solidFill>
                  <a:srgbClr val="FF0000"/>
                </a:solidFill>
                <a:hlinkClick r:id="rId2"/>
              </a:rPr>
              <a:t>rsiacvarye@gmail.com</a:t>
            </a:r>
            <a:endParaRPr lang="en-IN" sz="2000" dirty="0">
              <a:solidFill>
                <a:srgbClr val="00B050"/>
              </a:solidFill>
            </a:endParaRPr>
          </a:p>
          <a:p>
            <a:pPr marL="0" indent="0">
              <a:lnSpc>
                <a:spcPct val="100000"/>
              </a:lnSpc>
              <a:spcBef>
                <a:spcPts val="100"/>
              </a:spcBef>
              <a:spcAft>
                <a:spcPts val="100"/>
              </a:spcAft>
              <a:buNone/>
            </a:pPr>
            <a:r>
              <a:rPr lang="en-IN" sz="2000" dirty="0">
                <a:solidFill>
                  <a:srgbClr val="00B050"/>
                </a:solidFill>
              </a:rPr>
              <a:t>Contact No. : </a:t>
            </a:r>
            <a:r>
              <a:rPr lang="en-IN" sz="2000" dirty="0">
                <a:solidFill>
                  <a:schemeClr val="accent1">
                    <a:lumMod val="50000"/>
                  </a:schemeClr>
                </a:solidFill>
              </a:rPr>
              <a:t>9822124414 / 8605145013</a:t>
            </a:r>
          </a:p>
        </p:txBody>
      </p:sp>
      <p:sp>
        <p:nvSpPr>
          <p:cNvPr id="3" name="Slide Number Placeholder 2"/>
          <p:cNvSpPr>
            <a:spLocks noGrp="1"/>
          </p:cNvSpPr>
          <p:nvPr>
            <p:ph type="sldNum" sz="quarter" idx="12"/>
          </p:nvPr>
        </p:nvSpPr>
        <p:spPr>
          <a:xfrm>
            <a:off x="9291800" y="6342210"/>
            <a:ext cx="2844800" cy="476250"/>
          </a:xfrm>
        </p:spPr>
        <p:txBody>
          <a:bodyPr/>
          <a:lstStyle/>
          <a:p>
            <a:fld id="{D57F1E4F-1CFF-5643-939E-217C01CDF565}" type="slidenum">
              <a:rPr lang="en-US" smtClean="0"/>
              <a:pPr/>
              <a:t>25</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35" y="429489"/>
            <a:ext cx="568037" cy="6096000"/>
          </a:xfrm>
        </p:spPr>
        <p:style>
          <a:lnRef idx="1">
            <a:schemeClr val="accent1"/>
          </a:lnRef>
          <a:fillRef idx="2">
            <a:schemeClr val="accent1"/>
          </a:fillRef>
          <a:effectRef idx="1">
            <a:schemeClr val="accent1"/>
          </a:effectRef>
          <a:fontRef idx="minor">
            <a:schemeClr val="dk1"/>
          </a:fontRef>
        </p:style>
        <p:txBody>
          <a:bodyPr vert="vert270"/>
          <a:lstStyle/>
          <a:p>
            <a:r>
              <a:rPr lang="en-US" sz="4000" b="1" dirty="0">
                <a:latin typeface="Times New Roman" pitchFamily="18" charset="0"/>
                <a:cs typeface="Times New Roman" pitchFamily="18" charset="0"/>
              </a:rPr>
              <a:t>Administrative Body</a:t>
            </a:r>
          </a:p>
        </p:txBody>
      </p:sp>
      <p:graphicFrame>
        <p:nvGraphicFramePr>
          <p:cNvPr id="4" name="Table 3"/>
          <p:cNvGraphicFramePr>
            <a:graphicFrameLocks noGrp="1"/>
          </p:cNvGraphicFramePr>
          <p:nvPr>
            <p:extLst>
              <p:ext uri="{D42A27DB-BD31-4B8C-83A1-F6EECF244321}">
                <p14:modId xmlns:p14="http://schemas.microsoft.com/office/powerpoint/2010/main" val="1368904426"/>
              </p:ext>
            </p:extLst>
          </p:nvPr>
        </p:nvGraphicFramePr>
        <p:xfrm>
          <a:off x="1433509" y="182002"/>
          <a:ext cx="10107320" cy="6461760"/>
        </p:xfrm>
        <a:graphic>
          <a:graphicData uri="http://schemas.openxmlformats.org/drawingml/2006/table">
            <a:tbl>
              <a:tblPr firstRow="1" bandRow="1">
                <a:tableStyleId>{5C22544A-7EE6-4342-B048-85BDC9FD1C3A}</a:tableStyleId>
              </a:tblPr>
              <a:tblGrid>
                <a:gridCol w="939649">
                  <a:extLst>
                    <a:ext uri="{9D8B030D-6E8A-4147-A177-3AD203B41FA5}">
                      <a16:colId xmlns:a16="http://schemas.microsoft.com/office/drawing/2014/main" val="20000"/>
                    </a:ext>
                  </a:extLst>
                </a:gridCol>
                <a:gridCol w="6982409">
                  <a:extLst>
                    <a:ext uri="{9D8B030D-6E8A-4147-A177-3AD203B41FA5}">
                      <a16:colId xmlns:a16="http://schemas.microsoft.com/office/drawing/2014/main" val="20001"/>
                    </a:ext>
                  </a:extLst>
                </a:gridCol>
                <a:gridCol w="2185262">
                  <a:extLst>
                    <a:ext uri="{9D8B030D-6E8A-4147-A177-3AD203B41FA5}">
                      <a16:colId xmlns:a16="http://schemas.microsoft.com/office/drawing/2014/main" val="20002"/>
                    </a:ext>
                  </a:extLst>
                </a:gridCol>
              </a:tblGrid>
              <a:tr h="370840">
                <a:tc>
                  <a:txBody>
                    <a:bodyPr/>
                    <a:lstStyle/>
                    <a:p>
                      <a:pPr algn="ctr"/>
                      <a:r>
                        <a:rPr lang="en-US" sz="2000" dirty="0">
                          <a:solidFill>
                            <a:schemeClr val="tx1"/>
                          </a:solidFill>
                          <a:latin typeface="Times New Roman" pitchFamily="18" charset="0"/>
                          <a:cs typeface="Times New Roman" pitchFamily="18" charset="0"/>
                        </a:rPr>
                        <a:t>Sr.</a:t>
                      </a:r>
                    </a:p>
                  </a:txBody>
                  <a:tcPr/>
                </a:tc>
                <a:tc>
                  <a:txBody>
                    <a:bodyPr/>
                    <a:lstStyle/>
                    <a:p>
                      <a:pPr algn="ctr"/>
                      <a:r>
                        <a:rPr lang="en-US" sz="2000" dirty="0">
                          <a:solidFill>
                            <a:schemeClr val="tx1"/>
                          </a:solidFill>
                          <a:latin typeface="Times New Roman" pitchFamily="18" charset="0"/>
                          <a:cs typeface="Times New Roman" pitchFamily="18" charset="0"/>
                        </a:rPr>
                        <a:t>Name of the Member</a:t>
                      </a:r>
                    </a:p>
                  </a:txBody>
                  <a:tcPr/>
                </a:tc>
                <a:tc>
                  <a:txBody>
                    <a:bodyPr/>
                    <a:lstStyle/>
                    <a:p>
                      <a:pPr algn="ctr"/>
                      <a:r>
                        <a:rPr lang="en-US" sz="2000" dirty="0">
                          <a:solidFill>
                            <a:schemeClr val="tx1"/>
                          </a:solidFill>
                          <a:latin typeface="Times New Roman" pitchFamily="18" charset="0"/>
                          <a:cs typeface="Times New Roman" pitchFamily="18" charset="0"/>
                        </a:rPr>
                        <a:t>Designation</a:t>
                      </a:r>
                      <a:r>
                        <a:rPr lang="en-US" sz="2000" baseline="0" dirty="0">
                          <a:solidFill>
                            <a:schemeClr val="tx1"/>
                          </a:solidFill>
                          <a:latin typeface="Times New Roman" pitchFamily="18" charset="0"/>
                          <a:cs typeface="Times New Roman" pitchFamily="18" charset="0"/>
                        </a:rPr>
                        <a:t> </a:t>
                      </a:r>
                      <a:endParaRPr 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sz="1800" dirty="0">
                          <a:latin typeface="Times New Roman" pitchFamily="18" charset="0"/>
                          <a:cs typeface="Times New Roman" pitchFamily="18" charset="0"/>
                        </a:rPr>
                        <a:t>1</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rPr>
                        <a:t>Hon’ble. Shri. Vikas </a:t>
                      </a:r>
                      <a:r>
                        <a:rPr lang="en-US" sz="1800" dirty="0" err="1">
                          <a:latin typeface="Times New Roman" panose="02020603050405020304" pitchFamily="18" charset="0"/>
                          <a:cs typeface="Times New Roman" panose="02020603050405020304" pitchFamily="18" charset="0"/>
                        </a:rPr>
                        <a:t>Krushnaji</a:t>
                      </a:r>
                      <a:r>
                        <a:rPr lang="en-US" sz="1800" dirty="0">
                          <a:latin typeface="Times New Roman" panose="02020603050405020304" pitchFamily="18" charset="0"/>
                          <a:cs typeface="Times New Roman" panose="02020603050405020304" pitchFamily="18" charset="0"/>
                        </a:rPr>
                        <a:t> Deshmukh ,IAS(Retd.)</a:t>
                      </a:r>
                    </a:p>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rPr>
                        <a:t>Secretary, </a:t>
                      </a:r>
                      <a:r>
                        <a:rPr lang="en-US" sz="1800" dirty="0" err="1">
                          <a:latin typeface="Times New Roman" panose="02020603050405020304" pitchFamily="18" charset="0"/>
                          <a:cs typeface="Times New Roman" panose="02020603050405020304" pitchFamily="18" charset="0"/>
                        </a:rPr>
                        <a:t>Rayat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Shikhan</a:t>
                      </a:r>
                      <a:r>
                        <a:rPr lang="en-US" sz="1800" dirty="0">
                          <a:latin typeface="Times New Roman" panose="02020603050405020304" pitchFamily="18" charset="0"/>
                          <a:cs typeface="Times New Roman" panose="02020603050405020304" pitchFamily="18" charset="0"/>
                        </a:rPr>
                        <a:t> Sanstha, </a:t>
                      </a:r>
                      <a:r>
                        <a:rPr lang="en-US" sz="1800" dirty="0" err="1">
                          <a:latin typeface="Times New Roman" panose="02020603050405020304" pitchFamily="18" charset="0"/>
                          <a:cs typeface="Times New Roman" panose="02020603050405020304" pitchFamily="18" charset="0"/>
                        </a:rPr>
                        <a:t>Satara</a:t>
                      </a:r>
                      <a:endParaRPr lang="en-US" sz="1800" dirty="0">
                        <a:latin typeface="Times New Roman" panose="02020603050405020304" pitchFamily="18" charset="0"/>
                        <a:cs typeface="Times New Roman" panose="02020603050405020304" pitchFamily="18" charset="0"/>
                      </a:endParaRPr>
                    </a:p>
                  </a:txBody>
                  <a:tcPr/>
                </a:tc>
                <a:tc>
                  <a:txBody>
                    <a:bodyPr/>
                    <a:lstStyle/>
                    <a:p>
                      <a:pPr indent="0" algn="ctr" fontAlgn="auto">
                        <a:spcBef>
                          <a:spcPts val="0"/>
                        </a:spcBef>
                        <a:spcAft>
                          <a:spcPts val="0"/>
                        </a:spcAft>
                      </a:pPr>
                      <a:r>
                        <a:rPr lang="en-US" sz="1800" dirty="0">
                          <a:latin typeface="Times New Roman" panose="02020603050405020304" pitchFamily="18" charset="0"/>
                          <a:cs typeface="Times New Roman" panose="02020603050405020304" pitchFamily="18" charset="0"/>
                        </a:rPr>
                        <a:t>President </a:t>
                      </a:r>
                    </a:p>
                  </a:txBody>
                  <a:tcPr anchor="ctr"/>
                </a:tc>
                <a:extLst>
                  <a:ext uri="{0D108BD9-81ED-4DB2-BD59-A6C34878D82A}">
                    <a16:rowId xmlns:a16="http://schemas.microsoft.com/office/drawing/2014/main" val="10001"/>
                  </a:ext>
                </a:extLst>
              </a:tr>
              <a:tr h="370840">
                <a:tc>
                  <a:txBody>
                    <a:bodyPr/>
                    <a:lstStyle/>
                    <a:p>
                      <a:pPr algn="ctr"/>
                      <a:r>
                        <a:rPr lang="en-US" sz="1800" dirty="0">
                          <a:latin typeface="Times New Roman" pitchFamily="18" charset="0"/>
                          <a:cs typeface="Times New Roman" pitchFamily="18" charset="0"/>
                        </a:rPr>
                        <a:t>2</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Principal Dr. Shivling Gangadhar </a:t>
                      </a:r>
                      <a:r>
                        <a:rPr lang="en-US" sz="1800" dirty="0" err="1">
                          <a:latin typeface="Times New Roman" panose="02020603050405020304" pitchFamily="18" charset="0"/>
                          <a:cs typeface="Times New Roman" panose="02020603050405020304" pitchFamily="18" charset="0"/>
                        </a:rPr>
                        <a:t>Menkudale</a:t>
                      </a:r>
                      <a:r>
                        <a:rPr lang="en-US" sz="1800" dirty="0">
                          <a:latin typeface="Times New Roman" panose="02020603050405020304" pitchFamily="18" charset="0"/>
                          <a:cs typeface="Times New Roman" panose="02020603050405020304" pitchFamily="18" charset="0"/>
                        </a:rPr>
                        <a:t>,</a:t>
                      </a:r>
                    </a:p>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rPr>
                        <a:t>Joint Secretary (H.E.), </a:t>
                      </a:r>
                      <a:r>
                        <a:rPr lang="en-US" sz="1800" dirty="0" err="1">
                          <a:latin typeface="Times New Roman" panose="02020603050405020304" pitchFamily="18" charset="0"/>
                          <a:cs typeface="Times New Roman" panose="02020603050405020304" pitchFamily="18" charset="0"/>
                        </a:rPr>
                        <a:t>Rayat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Shikhan</a:t>
                      </a:r>
                      <a:r>
                        <a:rPr lang="en-US" sz="1800" dirty="0">
                          <a:latin typeface="Times New Roman" panose="02020603050405020304" pitchFamily="18" charset="0"/>
                          <a:cs typeface="Times New Roman" panose="02020603050405020304" pitchFamily="18" charset="0"/>
                        </a:rPr>
                        <a:t> Sanstha, </a:t>
                      </a:r>
                      <a:r>
                        <a:rPr lang="en-US" sz="1800" dirty="0" err="1">
                          <a:latin typeface="Times New Roman" panose="02020603050405020304" pitchFamily="18" charset="0"/>
                          <a:cs typeface="Times New Roman" panose="02020603050405020304" pitchFamily="18" charset="0"/>
                        </a:rPr>
                        <a:t>Satara</a:t>
                      </a:r>
                      <a:endParaRPr lang="en-US" sz="1800" dirty="0">
                        <a:latin typeface="Times New Roman" panose="02020603050405020304" pitchFamily="18" charset="0"/>
                        <a:cs typeface="Times New Roman" panose="02020603050405020304" pitchFamily="18" charset="0"/>
                      </a:endParaRPr>
                    </a:p>
                  </a:txBody>
                  <a:tcPr/>
                </a:tc>
                <a:tc>
                  <a:txBody>
                    <a:bodyPr/>
                    <a:lstStyle/>
                    <a:p>
                      <a:pPr indent="0" algn="ctr" fontAlgn="auto">
                        <a:spcBef>
                          <a:spcPts val="0"/>
                        </a:spcBef>
                        <a:spcAft>
                          <a:spcPts val="0"/>
                        </a:spcAft>
                      </a:pPr>
                      <a:r>
                        <a:rPr lang="en-US" sz="1800" dirty="0">
                          <a:latin typeface="Times New Roman" panose="02020603050405020304" pitchFamily="18" charset="0"/>
                          <a:cs typeface="Times New Roman" panose="02020603050405020304" pitchFamily="18" charset="0"/>
                        </a:rPr>
                        <a:t>Vice President </a:t>
                      </a:r>
                    </a:p>
                  </a:txBody>
                  <a:tcPr anchor="ctr"/>
                </a:tc>
                <a:extLst>
                  <a:ext uri="{0D108BD9-81ED-4DB2-BD59-A6C34878D82A}">
                    <a16:rowId xmlns:a16="http://schemas.microsoft.com/office/drawing/2014/main" val="10002"/>
                  </a:ext>
                </a:extLst>
              </a:tr>
              <a:tr h="370840">
                <a:tc>
                  <a:txBody>
                    <a:bodyPr/>
                    <a:lstStyle/>
                    <a:p>
                      <a:pPr algn="ctr"/>
                      <a:r>
                        <a:rPr lang="en-US" sz="1800" dirty="0">
                          <a:latin typeface="Times New Roman" pitchFamily="18" charset="0"/>
                          <a:cs typeface="Times New Roman" pitchFamily="18" charset="0"/>
                        </a:rPr>
                        <a:t>3</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err="1">
                          <a:latin typeface="Times New Roman" panose="02020603050405020304" pitchFamily="18" charset="0"/>
                          <a:cs typeface="Times New Roman" panose="02020603050405020304" pitchFamily="18" charset="0"/>
                        </a:rPr>
                        <a:t>Shri</a:t>
                      </a:r>
                      <a:r>
                        <a:rPr lang="en-US" sz="1800" dirty="0">
                          <a:latin typeface="Times New Roman" panose="02020603050405020304" pitchFamily="18" charset="0"/>
                          <a:cs typeface="Times New Roman" panose="02020603050405020304" pitchFamily="18" charset="0"/>
                        </a:rPr>
                        <a:t>. Bandu Narayan Pawar</a:t>
                      </a:r>
                    </a:p>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rPr>
                        <a:t>Joint Secretary (S.E.), </a:t>
                      </a:r>
                      <a:r>
                        <a:rPr lang="en-US" sz="1800" dirty="0" err="1">
                          <a:latin typeface="Times New Roman" panose="02020603050405020304" pitchFamily="18" charset="0"/>
                          <a:cs typeface="Times New Roman" panose="02020603050405020304" pitchFamily="18" charset="0"/>
                        </a:rPr>
                        <a:t>Rayat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Shikhan</a:t>
                      </a:r>
                      <a:r>
                        <a:rPr lang="en-US" sz="1800" dirty="0">
                          <a:latin typeface="Times New Roman" panose="02020603050405020304" pitchFamily="18" charset="0"/>
                          <a:cs typeface="Times New Roman" panose="02020603050405020304" pitchFamily="18" charset="0"/>
                        </a:rPr>
                        <a:t> Sanstha, </a:t>
                      </a:r>
                      <a:r>
                        <a:rPr lang="en-US" sz="1800" dirty="0" err="1">
                          <a:latin typeface="Times New Roman" panose="02020603050405020304" pitchFamily="18" charset="0"/>
                          <a:cs typeface="Times New Roman" panose="02020603050405020304" pitchFamily="18" charset="0"/>
                        </a:rPr>
                        <a:t>Satara</a:t>
                      </a:r>
                      <a:endParaRPr lang="en-US" sz="1800" dirty="0">
                        <a:latin typeface="Times New Roman" panose="02020603050405020304" pitchFamily="18" charset="0"/>
                        <a:cs typeface="Times New Roman" panose="02020603050405020304" pitchFamily="18" charset="0"/>
                      </a:endParaRP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Vice President </a:t>
                      </a:r>
                    </a:p>
                  </a:txBody>
                  <a:tcPr anchor="ctr"/>
                </a:tc>
                <a:extLst>
                  <a:ext uri="{0D108BD9-81ED-4DB2-BD59-A6C34878D82A}">
                    <a16:rowId xmlns:a16="http://schemas.microsoft.com/office/drawing/2014/main" val="10003"/>
                  </a:ext>
                </a:extLst>
              </a:tr>
              <a:tr h="370840">
                <a:tc>
                  <a:txBody>
                    <a:bodyPr/>
                    <a:lstStyle/>
                    <a:p>
                      <a:pPr algn="ctr"/>
                      <a:r>
                        <a:rPr lang="en-US" sz="1800" dirty="0">
                          <a:latin typeface="Times New Roman" pitchFamily="18" charset="0"/>
                          <a:cs typeface="Times New Roman" pitchFamily="18" charset="0"/>
                        </a:rPr>
                        <a:t>4</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Shri. Sanjiv </a:t>
                      </a:r>
                      <a:r>
                        <a:rPr lang="en-US" sz="1800" dirty="0" err="1">
                          <a:latin typeface="Times New Roman" panose="02020603050405020304" pitchFamily="18" charset="0"/>
                          <a:cs typeface="Times New Roman" panose="02020603050405020304" pitchFamily="18" charset="0"/>
                        </a:rPr>
                        <a:t>Jaykumar</a:t>
                      </a:r>
                      <a:r>
                        <a:rPr lang="en-US" sz="1800" dirty="0">
                          <a:latin typeface="Times New Roman" panose="02020603050405020304" pitchFamily="18" charset="0"/>
                          <a:cs typeface="Times New Roman" panose="02020603050405020304" pitchFamily="18" charset="0"/>
                        </a:rPr>
                        <a:t> Patil, Regional Chairmen, Central Region, </a:t>
                      </a:r>
                      <a:r>
                        <a:rPr lang="en-US" sz="1800" dirty="0" err="1">
                          <a:latin typeface="Times New Roman" panose="02020603050405020304" pitchFamily="18" charset="0"/>
                          <a:cs typeface="Times New Roman" panose="02020603050405020304" pitchFamily="18" charset="0"/>
                        </a:rPr>
                        <a:t>Rayat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Shikhan</a:t>
                      </a:r>
                      <a:r>
                        <a:rPr lang="en-US" sz="1800" dirty="0">
                          <a:latin typeface="Times New Roman" panose="02020603050405020304" pitchFamily="18" charset="0"/>
                          <a:cs typeface="Times New Roman" panose="02020603050405020304" pitchFamily="18" charset="0"/>
                        </a:rPr>
                        <a:t> Sanstha, </a:t>
                      </a:r>
                      <a:r>
                        <a:rPr lang="en-US" sz="1800" dirty="0" err="1">
                          <a:latin typeface="Times New Roman" panose="02020603050405020304" pitchFamily="18" charset="0"/>
                          <a:cs typeface="Times New Roman" panose="02020603050405020304" pitchFamily="18" charset="0"/>
                        </a:rPr>
                        <a:t>Satara</a:t>
                      </a:r>
                      <a:endParaRPr lang="en-US" sz="1800" dirty="0">
                        <a:latin typeface="Times New Roman" panose="02020603050405020304" pitchFamily="18" charset="0"/>
                        <a:cs typeface="Times New Roman" panose="02020603050405020304" pitchFamily="18" charset="0"/>
                      </a:endParaRPr>
                    </a:p>
                  </a:txBody>
                  <a:tcPr/>
                </a:tc>
                <a:tc>
                  <a:txBody>
                    <a:bodyPr/>
                    <a:lstStyle/>
                    <a:p>
                      <a:pPr indent="0" algn="ctr" fontAlgn="auto">
                        <a:spcBef>
                          <a:spcPts val="0"/>
                        </a:spcBef>
                        <a:spcAft>
                          <a:spcPts val="0"/>
                        </a:spcAft>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04"/>
                  </a:ext>
                </a:extLst>
              </a:tr>
              <a:tr h="370840">
                <a:tc>
                  <a:txBody>
                    <a:bodyPr/>
                    <a:lstStyle/>
                    <a:p>
                      <a:pPr algn="ctr"/>
                      <a:r>
                        <a:rPr lang="en-US" sz="1800" dirty="0">
                          <a:latin typeface="Times New Roman" pitchFamily="18" charset="0"/>
                          <a:cs typeface="Times New Roman" pitchFamily="18" charset="0"/>
                        </a:rPr>
                        <a:t>5</a:t>
                      </a:r>
                    </a:p>
                  </a:txBody>
                  <a:tcPr anchor="ctr"/>
                </a:tc>
                <a:tc>
                  <a:txBody>
                    <a:bodyPr/>
                    <a:lstStyle/>
                    <a:p>
                      <a:pPr marR="0" lvl="0" indent="0" algn="l"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Shri. </a:t>
                      </a:r>
                      <a:r>
                        <a:rPr lang="en-US" sz="1800" dirty="0" err="1">
                          <a:latin typeface="Times New Roman" panose="02020603050405020304" pitchFamily="18" charset="0"/>
                          <a:cs typeface="Times New Roman" panose="02020603050405020304" pitchFamily="18" charset="0"/>
                        </a:rPr>
                        <a:t>Navnath</a:t>
                      </a:r>
                      <a:r>
                        <a:rPr lang="en-US" sz="1800" dirty="0">
                          <a:latin typeface="Times New Roman" panose="02020603050405020304" pitchFamily="18" charset="0"/>
                          <a:cs typeface="Times New Roman" panose="02020603050405020304" pitchFamily="18" charset="0"/>
                        </a:rPr>
                        <a:t> Ramchandra </a:t>
                      </a:r>
                      <a:r>
                        <a:rPr lang="en-US" sz="1800" dirty="0" err="1">
                          <a:latin typeface="Times New Roman" panose="02020603050405020304" pitchFamily="18" charset="0"/>
                          <a:cs typeface="Times New Roman" panose="02020603050405020304" pitchFamily="18" charset="0"/>
                        </a:rPr>
                        <a:t>Jagdale</a:t>
                      </a:r>
                      <a:r>
                        <a:rPr lang="en-US" sz="1800" dirty="0">
                          <a:latin typeface="Times New Roman" panose="02020603050405020304" pitchFamily="18" charset="0"/>
                          <a:cs typeface="Times New Roman" panose="02020603050405020304" pitchFamily="18" charset="0"/>
                        </a:rPr>
                        <a:t>, Regional Inspector, Central Region, </a:t>
                      </a:r>
                      <a:r>
                        <a:rPr lang="en-US" sz="1800" dirty="0" err="1">
                          <a:latin typeface="Times New Roman" panose="02020603050405020304" pitchFamily="18" charset="0"/>
                          <a:cs typeface="Times New Roman" panose="02020603050405020304" pitchFamily="18" charset="0"/>
                        </a:rPr>
                        <a:t>Rayat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Shikhan</a:t>
                      </a:r>
                      <a:r>
                        <a:rPr lang="en-US" sz="1800" dirty="0">
                          <a:latin typeface="Times New Roman" panose="02020603050405020304" pitchFamily="18" charset="0"/>
                          <a:cs typeface="Times New Roman" panose="02020603050405020304" pitchFamily="18" charset="0"/>
                        </a:rPr>
                        <a:t> Sanstha, Satara</a:t>
                      </a: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05"/>
                  </a:ext>
                </a:extLst>
              </a:tr>
              <a:tr h="370840">
                <a:tc>
                  <a:txBody>
                    <a:bodyPr/>
                    <a:lstStyle/>
                    <a:p>
                      <a:pPr algn="ctr"/>
                      <a:r>
                        <a:rPr lang="en-US" sz="1800" dirty="0">
                          <a:latin typeface="Times New Roman" pitchFamily="18" charset="0"/>
                          <a:cs typeface="Times New Roman" pitchFamily="18" charset="0"/>
                        </a:rPr>
                        <a:t>6</a:t>
                      </a:r>
                    </a:p>
                  </a:txBody>
                  <a:tcPr anchor="ctr"/>
                </a:tc>
                <a:tc>
                  <a:txBody>
                    <a:bodyPr/>
                    <a:lstStyle/>
                    <a:p>
                      <a:pPr marR="0" lvl="0" indent="0" algn="l"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Shri. Shrikant </a:t>
                      </a:r>
                      <a:r>
                        <a:rPr lang="en-US" sz="1800" dirty="0" err="1">
                          <a:latin typeface="Times New Roman" panose="02020603050405020304" pitchFamily="18" charset="0"/>
                          <a:cs typeface="Times New Roman" panose="02020603050405020304" pitchFamily="18" charset="0"/>
                        </a:rPr>
                        <a:t>Kunden</a:t>
                      </a:r>
                      <a:r>
                        <a:rPr lang="en-US" sz="1800" dirty="0">
                          <a:latin typeface="Times New Roman" panose="02020603050405020304" pitchFamily="18" charset="0"/>
                          <a:cs typeface="Times New Roman" panose="02020603050405020304" pitchFamily="18" charset="0"/>
                        </a:rPr>
                        <a:t> ,  CEO, CIII, </a:t>
                      </a:r>
                      <a:r>
                        <a:rPr lang="en-US" sz="1800" dirty="0" err="1">
                          <a:latin typeface="Times New Roman" panose="02020603050405020304" pitchFamily="18" charset="0"/>
                          <a:cs typeface="Times New Roman" panose="02020603050405020304" pitchFamily="18" charset="0"/>
                        </a:rPr>
                        <a:t>Satara</a:t>
                      </a:r>
                      <a:endParaRPr lang="en-US" sz="1800" dirty="0">
                        <a:latin typeface="Times New Roman" panose="02020603050405020304" pitchFamily="18" charset="0"/>
                        <a:cs typeface="Times New Roman" panose="02020603050405020304" pitchFamily="18" charset="0"/>
                      </a:endParaRP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06"/>
                  </a:ext>
                </a:extLst>
              </a:tr>
              <a:tr h="370840">
                <a:tc>
                  <a:txBody>
                    <a:bodyPr/>
                    <a:lstStyle/>
                    <a:p>
                      <a:pPr algn="ctr"/>
                      <a:r>
                        <a:rPr lang="en-US" sz="1800" dirty="0">
                          <a:latin typeface="Times New Roman" pitchFamily="18" charset="0"/>
                          <a:cs typeface="Times New Roman" pitchFamily="18" charset="0"/>
                        </a:rPr>
                        <a:t>7</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Dr. Bharat T. </a:t>
                      </a:r>
                      <a:r>
                        <a:rPr lang="en-US" sz="1800" dirty="0" err="1">
                          <a:latin typeface="Times New Roman" panose="02020603050405020304" pitchFamily="18" charset="0"/>
                          <a:cs typeface="Times New Roman" panose="02020603050405020304" pitchFamily="18" charset="0"/>
                        </a:rPr>
                        <a:t>Jadhav</a:t>
                      </a:r>
                      <a:r>
                        <a:rPr lang="en-US" sz="1800" dirty="0">
                          <a:latin typeface="Times New Roman" panose="02020603050405020304" pitchFamily="18" charset="0"/>
                          <a:cs typeface="Times New Roman" panose="02020603050405020304" pitchFamily="18" charset="0"/>
                        </a:rPr>
                        <a:t>, Principal, </a:t>
                      </a:r>
                      <a:r>
                        <a:rPr lang="en-US" altLang="en-US" sz="1800" dirty="0">
                          <a:latin typeface="Times New Roman" panose="02020603050405020304" pitchFamily="18" charset="0"/>
                          <a:cs typeface="Times New Roman" panose="02020603050405020304" pitchFamily="18" charset="0"/>
                        </a:rPr>
                        <a:t>YCIS </a:t>
                      </a:r>
                      <a:r>
                        <a:rPr lang="en-US" sz="1800" dirty="0">
                          <a:latin typeface="Times New Roman" panose="02020603050405020304" pitchFamily="18" charset="0"/>
                          <a:cs typeface="Times New Roman" panose="02020603050405020304" pitchFamily="18" charset="0"/>
                        </a:rPr>
                        <a:t>, Satara</a:t>
                      </a: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07"/>
                  </a:ext>
                </a:extLst>
              </a:tr>
              <a:tr h="370840">
                <a:tc>
                  <a:txBody>
                    <a:bodyPr/>
                    <a:lstStyle/>
                    <a:p>
                      <a:pPr algn="ctr"/>
                      <a:r>
                        <a:rPr lang="en-US" sz="1800" dirty="0">
                          <a:latin typeface="Times New Roman" pitchFamily="18" charset="0"/>
                          <a:cs typeface="Times New Roman" pitchFamily="18" charset="0"/>
                        </a:rPr>
                        <a:t>8</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Dr. Sudhir </a:t>
                      </a:r>
                      <a:r>
                        <a:rPr lang="en-US" sz="1800" dirty="0" err="1">
                          <a:latin typeface="Times New Roman" panose="02020603050405020304" pitchFamily="18" charset="0"/>
                          <a:cs typeface="Times New Roman" panose="02020603050405020304" pitchFamily="18" charset="0"/>
                        </a:rPr>
                        <a:t>Kumbhar</a:t>
                      </a:r>
                      <a:r>
                        <a:rPr lang="en-US" sz="1800" dirty="0">
                          <a:latin typeface="Times New Roman" panose="02020603050405020304" pitchFamily="18" charset="0"/>
                          <a:cs typeface="Times New Roman" panose="02020603050405020304" pitchFamily="18" charset="0"/>
                        </a:rPr>
                        <a:t>, Retired Teacher</a:t>
                      </a:r>
                    </a:p>
                  </a:txBody>
                  <a:tcPr/>
                </a:tc>
                <a:tc>
                  <a:txBody>
                    <a:bodyPr/>
                    <a:lstStyle/>
                    <a:p>
                      <a:pPr indent="0" algn="ctr" fontAlgn="auto">
                        <a:spcBef>
                          <a:spcPts val="0"/>
                        </a:spcBef>
                        <a:spcAft>
                          <a:spcPts val="0"/>
                        </a:spcAft>
                      </a:pPr>
                      <a:r>
                        <a:rPr lang="en-US" sz="1800" dirty="0">
                          <a:latin typeface="Times New Roman" panose="02020603050405020304" pitchFamily="18" charset="0"/>
                          <a:cs typeface="Times New Roman" panose="02020603050405020304" pitchFamily="18" charset="0"/>
                        </a:rPr>
                        <a:t>Coordinator</a:t>
                      </a:r>
                    </a:p>
                  </a:txBody>
                  <a:tcPr anchor="ctr"/>
                </a:tc>
                <a:extLst>
                  <a:ext uri="{0D108BD9-81ED-4DB2-BD59-A6C34878D82A}">
                    <a16:rowId xmlns:a16="http://schemas.microsoft.com/office/drawing/2014/main" val="10008"/>
                  </a:ext>
                </a:extLst>
              </a:tr>
              <a:tr h="370840">
                <a:tc>
                  <a:txBody>
                    <a:bodyPr/>
                    <a:lstStyle/>
                    <a:p>
                      <a:pPr algn="ctr"/>
                      <a:r>
                        <a:rPr lang="en-US" sz="1800" dirty="0">
                          <a:latin typeface="Times New Roman" pitchFamily="18" charset="0"/>
                          <a:cs typeface="Times New Roman" pitchFamily="18" charset="0"/>
                        </a:rPr>
                        <a:t>9</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Shri. Anil Govind </a:t>
                      </a:r>
                      <a:r>
                        <a:rPr lang="en-US" sz="1800" dirty="0" err="1">
                          <a:latin typeface="Times New Roman" panose="02020603050405020304" pitchFamily="18" charset="0"/>
                          <a:cs typeface="Times New Roman" panose="02020603050405020304" pitchFamily="18" charset="0"/>
                        </a:rPr>
                        <a:t>Potdar</a:t>
                      </a:r>
                      <a:r>
                        <a:rPr lang="en-US" sz="1800" dirty="0">
                          <a:latin typeface="Times New Roman" panose="02020603050405020304" pitchFamily="18" charset="0"/>
                          <a:cs typeface="Times New Roman" panose="02020603050405020304" pitchFamily="18" charset="0"/>
                        </a:rPr>
                        <a:t>, Retired Head Master</a:t>
                      </a: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09"/>
                  </a:ext>
                </a:extLst>
              </a:tr>
              <a:tr h="370840">
                <a:tc>
                  <a:txBody>
                    <a:bodyPr/>
                    <a:lstStyle/>
                    <a:p>
                      <a:pPr algn="ctr"/>
                      <a:r>
                        <a:rPr lang="en-US" sz="1800" dirty="0">
                          <a:latin typeface="Times New Roman" pitchFamily="18" charset="0"/>
                          <a:cs typeface="Times New Roman" pitchFamily="18" charset="0"/>
                        </a:rPr>
                        <a:t>10</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Shri. Anand </a:t>
                      </a:r>
                      <a:r>
                        <a:rPr lang="en-US" sz="1800" dirty="0" err="1">
                          <a:latin typeface="Times New Roman" panose="02020603050405020304" pitchFamily="18" charset="0"/>
                          <a:cs typeface="Times New Roman" panose="02020603050405020304" pitchFamily="18" charset="0"/>
                        </a:rPr>
                        <a:t>Shantaram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Aalekari</a:t>
                      </a:r>
                      <a:r>
                        <a:rPr lang="en-US" sz="1800" dirty="0">
                          <a:latin typeface="Times New Roman" panose="02020603050405020304" pitchFamily="18" charset="0"/>
                          <a:cs typeface="Times New Roman" panose="02020603050405020304" pitchFamily="18" charset="0"/>
                        </a:rPr>
                        <a:t> , Teacher, D.P. Bhosale College, Koregaon</a:t>
                      </a: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10"/>
                  </a:ext>
                </a:extLst>
              </a:tr>
              <a:tr h="370840">
                <a:tc>
                  <a:txBody>
                    <a:bodyPr/>
                    <a:lstStyle/>
                    <a:p>
                      <a:pPr algn="ctr"/>
                      <a:r>
                        <a:rPr lang="en-US" sz="1800" dirty="0">
                          <a:latin typeface="Times New Roman" pitchFamily="18" charset="0"/>
                          <a:cs typeface="Times New Roman" pitchFamily="18" charset="0"/>
                        </a:rPr>
                        <a:t>11</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sym typeface="+mn-ea"/>
                        </a:rPr>
                        <a:t>Hon’ble. </a:t>
                      </a:r>
                      <a:r>
                        <a:rPr lang="en-US" sz="1800" dirty="0">
                          <a:latin typeface="Times New Roman" panose="02020603050405020304" pitchFamily="18" charset="0"/>
                          <a:cs typeface="Times New Roman" panose="02020603050405020304" pitchFamily="18" charset="0"/>
                        </a:rPr>
                        <a:t> Shri. Vishal Vijay Lad, </a:t>
                      </a:r>
                      <a:r>
                        <a:rPr lang="en-US" sz="1800" dirty="0" err="1">
                          <a:latin typeface="Times New Roman" panose="02020603050405020304" pitchFamily="18" charset="0"/>
                          <a:cs typeface="Times New Roman" panose="02020603050405020304" pitchFamily="18" charset="0"/>
                        </a:rPr>
                        <a:t>Jr.,Teacher</a:t>
                      </a:r>
                      <a:r>
                        <a:rPr lang="en-US" sz="1800" dirty="0">
                          <a:latin typeface="Times New Roman" panose="02020603050405020304" pitchFamily="18" charset="0"/>
                          <a:cs typeface="Times New Roman" panose="02020603050405020304" pitchFamily="18" charset="0"/>
                        </a:rPr>
                        <a:t> , Wagheshwar</a:t>
                      </a:r>
                    </a:p>
                  </a:txBody>
                  <a:tcPr/>
                </a:tc>
                <a:tc>
                  <a:txBody>
                    <a:bodyPr/>
                    <a:lstStyle/>
                    <a:p>
                      <a:pPr marR="0" lvl="0" indent="0" algn="ctr" defTabSz="457200" rtl="0" fontAlgn="auto">
                        <a:lnSpc>
                          <a:spcPct val="100000"/>
                        </a:lnSpc>
                        <a:spcBef>
                          <a:spcPts val="0"/>
                        </a:spcBef>
                        <a:spcAft>
                          <a:spcPts val="0"/>
                        </a:spcAft>
                        <a:buClrTx/>
                        <a:buSzTx/>
                        <a:buFontTx/>
                        <a:buNone/>
                        <a:defRPr/>
                      </a:pPr>
                      <a:r>
                        <a:rPr lang="en-US" sz="1800" dirty="0">
                          <a:latin typeface="Times New Roman" panose="02020603050405020304" pitchFamily="18" charset="0"/>
                          <a:cs typeface="Times New Roman" panose="02020603050405020304" pitchFamily="18" charset="0"/>
                        </a:rPr>
                        <a:t>Member </a:t>
                      </a:r>
                    </a:p>
                  </a:txBody>
                  <a:tcPr anchor="ctr"/>
                </a:tc>
                <a:extLst>
                  <a:ext uri="{0D108BD9-81ED-4DB2-BD59-A6C34878D82A}">
                    <a16:rowId xmlns:a16="http://schemas.microsoft.com/office/drawing/2014/main" val="10011"/>
                  </a:ext>
                </a:extLst>
              </a:tr>
              <a:tr h="370840">
                <a:tc>
                  <a:txBody>
                    <a:bodyPr/>
                    <a:lstStyle/>
                    <a:p>
                      <a:pPr algn="ctr"/>
                      <a:r>
                        <a:rPr lang="en-US" sz="1800" dirty="0">
                          <a:latin typeface="Times New Roman" pitchFamily="18" charset="0"/>
                          <a:cs typeface="Times New Roman" pitchFamily="18" charset="0"/>
                        </a:rPr>
                        <a:t>12</a:t>
                      </a:r>
                    </a:p>
                  </a:txBody>
                  <a:tcPr anchor="ctr"/>
                </a:tc>
                <a:tc>
                  <a:txBody>
                    <a:bodyPr/>
                    <a:lstStyle/>
                    <a:p>
                      <a:pPr indent="0" fontAlgn="auto">
                        <a:spcBef>
                          <a:spcPts val="0"/>
                        </a:spcBef>
                        <a:spcAft>
                          <a:spcPts val="0"/>
                        </a:spcAft>
                      </a:pPr>
                      <a:r>
                        <a:rPr lang="en-US" sz="1800" dirty="0">
                          <a:latin typeface="Times New Roman" panose="02020603050405020304" pitchFamily="18" charset="0"/>
                          <a:cs typeface="Times New Roman" panose="02020603050405020304" pitchFamily="18" charset="0"/>
                        </a:rPr>
                        <a:t>Dr. Sarang Shankar Bhola. </a:t>
                      </a:r>
                    </a:p>
                  </a:txBody>
                  <a:tcPr/>
                </a:tc>
                <a:tc>
                  <a:txBody>
                    <a:bodyPr/>
                    <a:lstStyle/>
                    <a:p>
                      <a:pPr indent="0" algn="ctr" fontAlgn="auto">
                        <a:spcBef>
                          <a:spcPts val="0"/>
                        </a:spcBef>
                        <a:spcAft>
                          <a:spcPts val="0"/>
                        </a:spcAft>
                      </a:pPr>
                      <a:r>
                        <a:rPr lang="en-US" sz="1800" dirty="0">
                          <a:latin typeface="Times New Roman" panose="02020603050405020304" pitchFamily="18" charset="0"/>
                          <a:cs typeface="Times New Roman" panose="02020603050405020304" pitchFamily="18" charset="0"/>
                        </a:rPr>
                        <a:t>Member Secretary</a:t>
                      </a:r>
                    </a:p>
                  </a:txBody>
                  <a:tcPr anchor="ctr"/>
                </a:tc>
                <a:extLst>
                  <a:ext uri="{0D108BD9-81ED-4DB2-BD59-A6C34878D82A}">
                    <a16:rowId xmlns:a16="http://schemas.microsoft.com/office/drawing/2014/main" val="10012"/>
                  </a:ext>
                </a:extLst>
              </a:tr>
            </a:tbl>
          </a:graphicData>
        </a:graphic>
      </p:graphicFrame>
      <p:sp>
        <p:nvSpPr>
          <p:cNvPr id="5" name="Slide Number Placeholder 4"/>
          <p:cNvSpPr>
            <a:spLocks noGrp="1"/>
          </p:cNvSpPr>
          <p:nvPr>
            <p:ph type="sldNum" sz="quarter" idx="12"/>
          </p:nvPr>
        </p:nvSpPr>
        <p:spPr>
          <a:xfrm>
            <a:off x="9194815" y="6439195"/>
            <a:ext cx="2844800" cy="476250"/>
          </a:xfrm>
        </p:spPr>
        <p:txBody>
          <a:bodyPr/>
          <a:lstStyle/>
          <a:p>
            <a:fld id="{D57F1E4F-1CFF-5643-939E-217C01CDF565}"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290513" y="190500"/>
            <a:ext cx="11571287" cy="6467475"/>
          </a:xfrm>
        </p:spPr>
        <p:txBody>
          <a:bodyPr>
            <a:normAutofit fontScale="82500" lnSpcReduction="20000"/>
          </a:bodyPr>
          <a:lstStyle/>
          <a:p>
            <a:pPr marL="0" lvl="0" indent="0">
              <a:buNone/>
            </a:pPr>
            <a:r>
              <a:rPr lang="en-US" sz="2900" b="1" dirty="0">
                <a:solidFill>
                  <a:schemeClr val="accent2">
                    <a:lumMod val="50000"/>
                  </a:schemeClr>
                </a:solidFill>
                <a:latin typeface="Times New Roman" pitchFamily="18" charset="0"/>
                <a:cs typeface="Times New Roman" pitchFamily="18" charset="0"/>
              </a:rPr>
              <a:t>Existing Galleries at RSIAC</a:t>
            </a:r>
            <a:endParaRPr lang="en-IN" sz="2900" dirty="0">
              <a:solidFill>
                <a:schemeClr val="accent2">
                  <a:lumMod val="50000"/>
                </a:schemeClr>
              </a:solidFill>
              <a:latin typeface="Times New Roman" pitchFamily="18" charset="0"/>
              <a:cs typeface="Times New Roman" pitchFamily="18" charset="0"/>
            </a:endParaRP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nSpc>
                <a:spcPct val="90000"/>
              </a:lnSpc>
              <a:spcBef>
                <a:spcPts val="0"/>
              </a:spcBef>
              <a:buNone/>
            </a:pPr>
            <a:r>
              <a:rPr lang="en-US" dirty="0"/>
              <a:t>                     </a:t>
            </a:r>
          </a:p>
          <a:p>
            <a:pPr marL="1371600" lvl="3" indent="457200">
              <a:lnSpc>
                <a:spcPct val="90000"/>
              </a:lnSpc>
              <a:spcBef>
                <a:spcPts val="0"/>
              </a:spcBef>
              <a:buNone/>
            </a:pPr>
            <a:r>
              <a:rPr lang="en-US" sz="2220"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r>
              <a:rPr lang="en-US" dirty="0"/>
              <a:t>                       </a:t>
            </a:r>
          </a:p>
          <a:p>
            <a:pPr marL="457200" lvl="1" indent="457200">
              <a:buNone/>
            </a:pPr>
            <a:endParaRPr lang="en-IN" dirty="0"/>
          </a:p>
        </p:txBody>
      </p:sp>
      <p:sp>
        <p:nvSpPr>
          <p:cNvPr id="7" name="Text Box 6"/>
          <p:cNvSpPr txBox="1"/>
          <p:nvPr/>
        </p:nvSpPr>
        <p:spPr>
          <a:xfrm>
            <a:off x="1944370" y="3077845"/>
            <a:ext cx="2656205" cy="460375"/>
          </a:xfrm>
          <a:prstGeom prst="rect">
            <a:avLst/>
          </a:prstGeom>
          <a:noFill/>
        </p:spPr>
        <p:txBody>
          <a:bodyPr wrap="square" rtlCol="0">
            <a:spAutoFit/>
          </a:bodyPr>
          <a:lstStyle/>
          <a:p>
            <a:r>
              <a:rPr lang="en-US" sz="2400" b="1" dirty="0">
                <a:latin typeface="Times New Roman" pitchFamily="18" charset="0"/>
                <a:cs typeface="Times New Roman" pitchFamily="18" charset="0"/>
              </a:rPr>
              <a:t>Exhibition Hall</a:t>
            </a:r>
          </a:p>
        </p:txBody>
      </p:sp>
      <p:sp>
        <p:nvSpPr>
          <p:cNvPr id="8" name="Text Box 7"/>
          <p:cNvSpPr txBox="1"/>
          <p:nvPr/>
        </p:nvSpPr>
        <p:spPr>
          <a:xfrm>
            <a:off x="7232015" y="3082925"/>
            <a:ext cx="2656205" cy="46037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Innovation Hub</a:t>
            </a:r>
          </a:p>
        </p:txBody>
      </p:sp>
      <p:sp>
        <p:nvSpPr>
          <p:cNvPr id="9" name="Text Box 8"/>
          <p:cNvSpPr txBox="1"/>
          <p:nvPr/>
        </p:nvSpPr>
        <p:spPr>
          <a:xfrm>
            <a:off x="1734820" y="6312535"/>
            <a:ext cx="2656205" cy="46037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Science Park</a:t>
            </a:r>
          </a:p>
        </p:txBody>
      </p:sp>
      <p:sp>
        <p:nvSpPr>
          <p:cNvPr id="10" name="Text Box 9"/>
          <p:cNvSpPr txBox="1"/>
          <p:nvPr/>
        </p:nvSpPr>
        <p:spPr>
          <a:xfrm>
            <a:off x="7212965" y="6318885"/>
            <a:ext cx="2656205" cy="46037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Fun Science Hall</a:t>
            </a:r>
          </a:p>
        </p:txBody>
      </p:sp>
      <p:pic>
        <p:nvPicPr>
          <p:cNvPr id="11" name="image18.jpeg">
            <a:extLst>
              <a:ext uri="{FF2B5EF4-FFF2-40B4-BE49-F238E27FC236}">
                <a16:creationId xmlns:a16="http://schemas.microsoft.com/office/drawing/2014/main" id="{1D9476BF-7292-ABB6-BDA3-104064CFD97D}"/>
              </a:ext>
            </a:extLst>
          </p:cNvPr>
          <p:cNvPicPr/>
          <p:nvPr/>
        </p:nvPicPr>
        <p:blipFill>
          <a:blip r:embed="rId2" cstate="print"/>
          <a:stretch>
            <a:fillRect/>
          </a:stretch>
        </p:blipFill>
        <p:spPr>
          <a:xfrm>
            <a:off x="914400" y="616262"/>
            <a:ext cx="4716965" cy="2446391"/>
          </a:xfrm>
          <a:prstGeom prst="rect">
            <a:avLst/>
          </a:prstGeom>
        </p:spPr>
      </p:pic>
      <p:pic>
        <p:nvPicPr>
          <p:cNvPr id="12" name="image15.jpeg">
            <a:extLst>
              <a:ext uri="{FF2B5EF4-FFF2-40B4-BE49-F238E27FC236}">
                <a16:creationId xmlns:a16="http://schemas.microsoft.com/office/drawing/2014/main" id="{7A402A81-FDB5-33DB-F462-65A8B92853DC}"/>
              </a:ext>
            </a:extLst>
          </p:cNvPr>
          <p:cNvPicPr/>
          <p:nvPr/>
        </p:nvPicPr>
        <p:blipFill>
          <a:blip r:embed="rId3" cstate="print"/>
          <a:stretch>
            <a:fillRect/>
          </a:stretch>
        </p:blipFill>
        <p:spPr>
          <a:xfrm>
            <a:off x="5907405" y="189865"/>
            <a:ext cx="5655945" cy="2872740"/>
          </a:xfrm>
          <a:prstGeom prst="rect">
            <a:avLst/>
          </a:prstGeom>
        </p:spPr>
      </p:pic>
      <p:pic>
        <p:nvPicPr>
          <p:cNvPr id="14" name="image17.jpeg">
            <a:extLst>
              <a:ext uri="{FF2B5EF4-FFF2-40B4-BE49-F238E27FC236}">
                <a16:creationId xmlns:a16="http://schemas.microsoft.com/office/drawing/2014/main" id="{7BFE4751-D283-E43E-1F13-CEC0431DD9B7}"/>
              </a:ext>
            </a:extLst>
          </p:cNvPr>
          <p:cNvPicPr/>
          <p:nvPr/>
        </p:nvPicPr>
        <p:blipFill>
          <a:blip r:embed="rId4" cstate="print"/>
          <a:stretch>
            <a:fillRect/>
          </a:stretch>
        </p:blipFill>
        <p:spPr>
          <a:xfrm>
            <a:off x="914585" y="3493488"/>
            <a:ext cx="4716780" cy="2734310"/>
          </a:xfrm>
          <a:prstGeom prst="rect">
            <a:avLst/>
          </a:prstGeom>
        </p:spPr>
      </p:pic>
      <p:pic>
        <p:nvPicPr>
          <p:cNvPr id="15" name="image16.jpeg">
            <a:extLst>
              <a:ext uri="{FF2B5EF4-FFF2-40B4-BE49-F238E27FC236}">
                <a16:creationId xmlns:a16="http://schemas.microsoft.com/office/drawing/2014/main" id="{03697474-9180-F1B0-57BF-1F3C55643672}"/>
              </a:ext>
            </a:extLst>
          </p:cNvPr>
          <p:cNvPicPr/>
          <p:nvPr/>
        </p:nvPicPr>
        <p:blipFill>
          <a:blip r:embed="rId5" cstate="print"/>
          <a:stretch>
            <a:fillRect/>
          </a:stretch>
        </p:blipFill>
        <p:spPr>
          <a:xfrm>
            <a:off x="5907405" y="3536950"/>
            <a:ext cx="5655945" cy="2715895"/>
          </a:xfrm>
          <a:prstGeom prst="rect">
            <a:avLst/>
          </a:prstGeom>
        </p:spPr>
      </p:pic>
      <p:sp>
        <p:nvSpPr>
          <p:cNvPr id="13" name="Slide Number Placeholder 12"/>
          <p:cNvSpPr>
            <a:spLocks noGrp="1"/>
          </p:cNvSpPr>
          <p:nvPr>
            <p:ph type="sldNum" sz="quarter" idx="12"/>
          </p:nvPr>
        </p:nvSpPr>
        <p:spPr>
          <a:xfrm>
            <a:off x="9291800" y="6439195"/>
            <a:ext cx="2844800" cy="476250"/>
          </a:xfrm>
        </p:spPr>
        <p:txBody>
          <a:bodyPr/>
          <a:lstStyle/>
          <a:p>
            <a:fld id="{D57F1E4F-1CFF-5643-939E-217C01CDF565}"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idx="1"/>
          </p:nvPr>
        </p:nvSpPr>
        <p:spPr>
          <a:xfrm>
            <a:off x="491319" y="313899"/>
            <a:ext cx="11232108" cy="6276472"/>
          </a:xfrm>
        </p:spPr>
        <p:txBody>
          <a:bodyPr>
            <a:normAutofit fontScale="87500" lnSpcReduction="10000"/>
          </a:bodyPr>
          <a:lstStyle/>
          <a:p>
            <a:pPr marL="0" lvl="0" indent="0">
              <a:lnSpc>
                <a:spcPct val="110000"/>
              </a:lnSpc>
              <a:spcBef>
                <a:spcPts val="0"/>
              </a:spcBef>
              <a:buNone/>
            </a:pPr>
            <a:r>
              <a:rPr lang="en-US" sz="3200" b="1" dirty="0">
                <a:latin typeface="Times New Roman" panose="02020603050405020304" pitchFamily="18" charset="0"/>
                <a:cs typeface="Times New Roman" panose="02020603050405020304" pitchFamily="18" charset="0"/>
              </a:rPr>
              <a:t>Present Scenario</a:t>
            </a:r>
          </a:p>
          <a:p>
            <a:pPr lvl="0">
              <a:lnSpc>
                <a:spcPct val="110000"/>
              </a:lnSpc>
              <a:spcBef>
                <a:spcPts val="0"/>
              </a:spcBef>
            </a:pPr>
            <a:r>
              <a:rPr lang="en-US" sz="2500" dirty="0">
                <a:latin typeface="Times New Roman" panose="02020603050405020304" pitchFamily="18" charset="0"/>
                <a:cs typeface="Times New Roman" panose="02020603050405020304" pitchFamily="18" charset="0"/>
              </a:rPr>
              <a:t>Total 30 Exhibits Present : ( Indoor -19 , Outdoor – 11)</a:t>
            </a:r>
          </a:p>
          <a:p>
            <a:pPr lvl="0">
              <a:lnSpc>
                <a:spcPct val="110000"/>
              </a:lnSpc>
              <a:spcBef>
                <a:spcPts val="0"/>
              </a:spcBef>
            </a:pPr>
            <a:r>
              <a:rPr lang="en-US" sz="2500" dirty="0">
                <a:latin typeface="Times New Roman" panose="02020603050405020304" pitchFamily="18" charset="0"/>
                <a:cs typeface="Times New Roman" panose="02020603050405020304" pitchFamily="18" charset="0"/>
              </a:rPr>
              <a:t>Numerical Record:  V</a:t>
            </a:r>
            <a:r>
              <a:rPr lang="en-US" sz="2500" dirty="0">
                <a:solidFill>
                  <a:schemeClr val="tx1"/>
                </a:solidFill>
                <a:latin typeface="Times New Roman" panose="02020603050405020304" pitchFamily="18" charset="0"/>
                <a:cs typeface="Times New Roman" panose="02020603050405020304" pitchFamily="18" charset="0"/>
              </a:rPr>
              <a:t>isit from 14 February 2020 to 31 March 2025.</a:t>
            </a:r>
            <a:endParaRPr lang="en-US" sz="2500" dirty="0">
              <a:latin typeface="Times New Roman" panose="02020603050405020304" pitchFamily="18" charset="0"/>
              <a:cs typeface="Times New Roman" panose="02020603050405020304" pitchFamily="18" charset="0"/>
            </a:endParaRPr>
          </a:p>
          <a:p>
            <a:endParaRPr lang="en-US" dirty="0"/>
          </a:p>
          <a:p>
            <a:endParaRPr lang="en-US" dirty="0"/>
          </a:p>
          <a:p>
            <a:pPr marL="0" indent="0">
              <a:buNone/>
            </a:pPr>
            <a:endParaRPr lang="en-US" dirty="0"/>
          </a:p>
          <a:p>
            <a:pPr marL="0" indent="0">
              <a:buNone/>
            </a:pPr>
            <a:endParaRPr lang="en-US" dirty="0"/>
          </a:p>
          <a:p>
            <a:pPr marL="0" indent="0">
              <a:buNone/>
            </a:pPr>
            <a:endParaRPr lang="en-IN" dirty="0"/>
          </a:p>
          <a:p>
            <a:pPr marL="0" indent="0">
              <a:buNone/>
            </a:pPr>
            <a:r>
              <a:rPr lang="en-US" dirty="0"/>
              <a:t> </a:t>
            </a:r>
            <a:endParaRPr lang="en-IN" dirty="0"/>
          </a:p>
          <a:p>
            <a:pPr marL="0" indent="0">
              <a:buNone/>
            </a:pPr>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a:p>
            <a:endParaRPr lang="en-US" sz="2000" dirty="0">
              <a:solidFill>
                <a:schemeClr val="tx1"/>
              </a:solidFill>
              <a:latin typeface="Arial" panose="020B0604020202020204" pitchFamily="34" charset="0"/>
              <a:cs typeface="Arial" panose="020B0604020202020204" pitchFamily="34" charset="0"/>
            </a:endParaRPr>
          </a:p>
          <a:p>
            <a:pPr>
              <a:buNone/>
            </a:pPr>
            <a:r>
              <a:rPr lang="en-US" sz="3000" dirty="0">
                <a:solidFill>
                  <a:schemeClr val="tx1"/>
                </a:solidFill>
                <a:latin typeface="Times New Roman" panose="02020603050405020304" pitchFamily="18" charset="0"/>
                <a:cs typeface="Times New Roman" panose="02020603050405020304" pitchFamily="18" charset="0"/>
              </a:rPr>
              <a:t>	</a:t>
            </a:r>
            <a:r>
              <a:rPr lang="en-US" sz="2700" dirty="0">
                <a:solidFill>
                  <a:schemeClr val="tx1"/>
                </a:solidFill>
                <a:latin typeface="Times New Roman" panose="02020603050405020304" pitchFamily="18" charset="0"/>
                <a:cs typeface="Times New Roman" panose="02020603050405020304" pitchFamily="18" charset="0"/>
              </a:rPr>
              <a:t>So far </a:t>
            </a:r>
            <a:r>
              <a:rPr lang="en-US" sz="2700" dirty="0">
                <a:latin typeface="Times New Roman" panose="02020603050405020304" pitchFamily="18" charset="0"/>
                <a:cs typeface="Times New Roman" panose="02020603050405020304" pitchFamily="18" charset="0"/>
              </a:rPr>
              <a:t>95</a:t>
            </a:r>
            <a:r>
              <a:rPr lang="en-US" sz="2700" dirty="0">
                <a:solidFill>
                  <a:schemeClr val="tx1"/>
                </a:solidFill>
                <a:latin typeface="Times New Roman" panose="02020603050405020304" pitchFamily="18" charset="0"/>
                <a:cs typeface="Times New Roman" panose="02020603050405020304" pitchFamily="18" charset="0"/>
              </a:rPr>
              <a:t> schools, </a:t>
            </a:r>
            <a:r>
              <a:rPr lang="en-US" sz="2700" dirty="0">
                <a:latin typeface="Times New Roman" panose="02020603050405020304" pitchFamily="18" charset="0"/>
                <a:cs typeface="Times New Roman" panose="02020603050405020304" pitchFamily="18" charset="0"/>
              </a:rPr>
              <a:t>45 </a:t>
            </a:r>
            <a:r>
              <a:rPr lang="en-US" sz="2700" dirty="0">
                <a:solidFill>
                  <a:schemeClr val="tx1"/>
                </a:solidFill>
                <a:latin typeface="Times New Roman" panose="02020603050405020304" pitchFamily="18" charset="0"/>
                <a:cs typeface="Times New Roman" panose="02020603050405020304" pitchFamily="18" charset="0"/>
              </a:rPr>
              <a:t>Colleges have  visited to the science center so far. </a:t>
            </a:r>
          </a:p>
          <a:p>
            <a:pPr marL="0" indent="0">
              <a:buNone/>
            </a:pPr>
            <a:endParaRPr lang="en-US" sz="3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a:p>
            <a:endParaRPr lang="en-US" sz="1600" dirty="0">
              <a:solidFill>
                <a:schemeClr val="tx1"/>
              </a:solidFill>
              <a:latin typeface="Arial" panose="020B0604020202020204" pitchFamily="34" charset="0"/>
              <a:cs typeface="Arial" panose="020B0604020202020204" pitchFamily="34" charset="0"/>
            </a:endParaRPr>
          </a:p>
          <a:p>
            <a:pPr marL="0" indent="0">
              <a:buNone/>
            </a:pPr>
            <a:endParaRPr lang="en-US" sz="16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912087707"/>
              </p:ext>
            </p:extLst>
          </p:nvPr>
        </p:nvGraphicFramePr>
        <p:xfrm>
          <a:off x="1082200" y="1627057"/>
          <a:ext cx="9576701" cy="4175760"/>
        </p:xfrm>
        <a:graphic>
          <a:graphicData uri="http://schemas.openxmlformats.org/drawingml/2006/table">
            <a:tbl>
              <a:tblPr firstRow="1" bandRow="1">
                <a:tableStyleId>{5C22544A-7EE6-4342-B048-85BDC9FD1C3A}</a:tableStyleId>
              </a:tblPr>
              <a:tblGrid>
                <a:gridCol w="968949">
                  <a:extLst>
                    <a:ext uri="{9D8B030D-6E8A-4147-A177-3AD203B41FA5}">
                      <a16:colId xmlns:a16="http://schemas.microsoft.com/office/drawing/2014/main" val="20000"/>
                    </a:ext>
                  </a:extLst>
                </a:gridCol>
                <a:gridCol w="6264959">
                  <a:extLst>
                    <a:ext uri="{9D8B030D-6E8A-4147-A177-3AD203B41FA5}">
                      <a16:colId xmlns:a16="http://schemas.microsoft.com/office/drawing/2014/main" val="20001"/>
                    </a:ext>
                  </a:extLst>
                </a:gridCol>
                <a:gridCol w="2342793">
                  <a:extLst>
                    <a:ext uri="{9D8B030D-6E8A-4147-A177-3AD203B41FA5}">
                      <a16:colId xmlns:a16="http://schemas.microsoft.com/office/drawing/2014/main" val="20002"/>
                    </a:ext>
                  </a:extLst>
                </a:gridCol>
              </a:tblGrid>
              <a:tr h="402259">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sz="2200" dirty="0">
                          <a:latin typeface="Times New Roman" panose="02020603050405020304" pitchFamily="18" charset="0"/>
                          <a:cs typeface="Times New Roman" panose="02020603050405020304" pitchFamily="18" charset="0"/>
                        </a:rPr>
                        <a:t>Sr.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sz="2200" dirty="0">
                          <a:latin typeface="Times New Roman" panose="02020603050405020304" pitchFamily="18" charset="0"/>
                          <a:cs typeface="Times New Roman" panose="02020603050405020304" pitchFamily="18" charset="0"/>
                        </a:rPr>
                        <a:t>Year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sz="2200" dirty="0">
                          <a:latin typeface="Times New Roman" panose="02020603050405020304" pitchFamily="18" charset="0"/>
                          <a:cs typeface="Times New Roman" panose="02020603050405020304" pitchFamily="18" charset="0"/>
                        </a:rPr>
                        <a:t>Total Count</a:t>
                      </a:r>
                    </a:p>
                  </a:txBody>
                  <a:tcPr/>
                </a:tc>
                <a:extLst>
                  <a:ext uri="{0D108BD9-81ED-4DB2-BD59-A6C34878D82A}">
                    <a16:rowId xmlns:a16="http://schemas.microsoft.com/office/drawing/2014/main" val="10000"/>
                  </a:ext>
                </a:extLst>
              </a:tr>
              <a:tr h="402259">
                <a:tc>
                  <a:txBody>
                    <a:bodyPr/>
                    <a:lstStyle/>
                    <a:p>
                      <a:pPr algn="ctr"/>
                      <a:r>
                        <a:rPr lang="en-US" sz="2200" dirty="0">
                          <a:latin typeface="Times New Roman" panose="02020603050405020304" pitchFamily="18" charset="0"/>
                          <a:cs typeface="Times New Roman" panose="02020603050405020304" pitchFamily="18" charset="0"/>
                        </a:rPr>
                        <a:t>1</a:t>
                      </a:r>
                    </a:p>
                  </a:txBody>
                  <a:tcPr anchor="ctr"/>
                </a:tc>
                <a:tc>
                  <a:txBody>
                    <a:bodyPr/>
                    <a:lstStyle/>
                    <a:p>
                      <a:pPr algn="l"/>
                      <a:r>
                        <a:rPr lang="en-US" sz="2200" dirty="0">
                          <a:latin typeface="Times New Roman" panose="02020603050405020304" pitchFamily="18" charset="0"/>
                          <a:cs typeface="Times New Roman" panose="02020603050405020304" pitchFamily="18" charset="0"/>
                        </a:rPr>
                        <a:t>14</a:t>
                      </a:r>
                      <a:r>
                        <a:rPr lang="en-US" sz="2200" baseline="30000" dirty="0">
                          <a:solidFill>
                            <a:schemeClr val="tx1"/>
                          </a:solidFill>
                          <a:uFillTx/>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February 2020 to 20</a:t>
                      </a:r>
                      <a:r>
                        <a:rPr lang="en-US" sz="2200" baseline="30000" dirty="0">
                          <a:solidFill>
                            <a:schemeClr val="tx1"/>
                          </a:solidFill>
                          <a:uFillTx/>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March 2020</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720</a:t>
                      </a:r>
                    </a:p>
                  </a:txBody>
                  <a:tcPr anchor="ctr"/>
                </a:tc>
                <a:extLst>
                  <a:ext uri="{0D108BD9-81ED-4DB2-BD59-A6C34878D82A}">
                    <a16:rowId xmlns:a16="http://schemas.microsoft.com/office/drawing/2014/main" val="10001"/>
                  </a:ext>
                </a:extLst>
              </a:tr>
              <a:tr h="402259">
                <a:tc>
                  <a:txBody>
                    <a:bodyPr/>
                    <a:lstStyle/>
                    <a:p>
                      <a:pPr algn="ctr"/>
                      <a:r>
                        <a:rPr lang="en-US" sz="2200" dirty="0">
                          <a:latin typeface="Times New Roman" panose="02020603050405020304" pitchFamily="18" charset="0"/>
                          <a:cs typeface="Times New Roman" panose="02020603050405020304" pitchFamily="18" charset="0"/>
                        </a:rPr>
                        <a:t>2</a:t>
                      </a:r>
                    </a:p>
                  </a:txBody>
                  <a:tcPr anchor="ctr"/>
                </a:tc>
                <a:tc>
                  <a:txBody>
                    <a:bodyPr/>
                    <a:lstStyle/>
                    <a:p>
                      <a:pPr algn="l"/>
                      <a:r>
                        <a:rPr lang="en-US" sz="2200" dirty="0">
                          <a:latin typeface="Times New Roman" panose="02020603050405020304" pitchFamily="18" charset="0"/>
                          <a:cs typeface="Times New Roman" panose="02020603050405020304" pitchFamily="18" charset="0"/>
                        </a:rPr>
                        <a:t>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April 2020 to 31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2021(Online)</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250</a:t>
                      </a:r>
                    </a:p>
                  </a:txBody>
                  <a:tcPr anchor="ctr"/>
                </a:tc>
                <a:extLst>
                  <a:ext uri="{0D108BD9-81ED-4DB2-BD59-A6C34878D82A}">
                    <a16:rowId xmlns:a16="http://schemas.microsoft.com/office/drawing/2014/main" val="10002"/>
                  </a:ext>
                </a:extLst>
              </a:tr>
              <a:tr h="402259">
                <a:tc>
                  <a:txBody>
                    <a:bodyPr/>
                    <a:lstStyle/>
                    <a:p>
                      <a:pPr algn="ctr"/>
                      <a:r>
                        <a:rPr lang="en-US" sz="2200" dirty="0">
                          <a:latin typeface="Times New Roman" panose="02020603050405020304" pitchFamily="18" charset="0"/>
                          <a:cs typeface="Times New Roman" panose="02020603050405020304" pitchFamily="18" charset="0"/>
                        </a:rPr>
                        <a:t>3</a:t>
                      </a:r>
                    </a:p>
                  </a:txBody>
                  <a:tcPr anchor="ctr"/>
                </a:tc>
                <a:tc>
                  <a:txBody>
                    <a:bodyPr/>
                    <a:lstStyle/>
                    <a:p>
                      <a:pPr algn="l"/>
                      <a:r>
                        <a:rPr lang="en-US" sz="2200" dirty="0">
                          <a:latin typeface="Times New Roman" panose="02020603050405020304" pitchFamily="18" charset="0"/>
                          <a:cs typeface="Times New Roman" panose="02020603050405020304" pitchFamily="18" charset="0"/>
                        </a:rPr>
                        <a:t>15</a:t>
                      </a:r>
                      <a:r>
                        <a:rPr lang="en-US" sz="2200" baseline="30000" dirty="0">
                          <a:solidFill>
                            <a:schemeClr val="tx1"/>
                          </a:solidFill>
                          <a:uFillTx/>
                          <a:latin typeface="Times New Roman" panose="02020603050405020304" pitchFamily="18" charset="0"/>
                          <a:cs typeface="Times New Roman" panose="02020603050405020304" pitchFamily="18" charset="0"/>
                        </a:rPr>
                        <a:t>th</a:t>
                      </a:r>
                      <a:r>
                        <a:rPr lang="en-US" sz="2200" dirty="0">
                          <a:latin typeface="Times New Roman" panose="02020603050405020304" pitchFamily="18" charset="0"/>
                          <a:cs typeface="Times New Roman" panose="02020603050405020304" pitchFamily="18" charset="0"/>
                        </a:rPr>
                        <a:t>  April 2021 to 31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2022</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4400</a:t>
                      </a:r>
                    </a:p>
                  </a:txBody>
                  <a:tcPr anchor="ctr"/>
                </a:tc>
                <a:extLst>
                  <a:ext uri="{0D108BD9-81ED-4DB2-BD59-A6C34878D82A}">
                    <a16:rowId xmlns:a16="http://schemas.microsoft.com/office/drawing/2014/main" val="10003"/>
                  </a:ext>
                </a:extLst>
              </a:tr>
              <a:tr h="402259">
                <a:tc>
                  <a:txBody>
                    <a:bodyPr/>
                    <a:lstStyle/>
                    <a:p>
                      <a:pPr algn="ctr"/>
                      <a:r>
                        <a:rPr lang="en-US" sz="2200" dirty="0">
                          <a:latin typeface="Times New Roman" panose="02020603050405020304" pitchFamily="18" charset="0"/>
                          <a:cs typeface="Times New Roman" panose="02020603050405020304" pitchFamily="18" charset="0"/>
                        </a:rPr>
                        <a:t>4</a:t>
                      </a:r>
                    </a:p>
                  </a:txBody>
                  <a:tcPr anchor="ctr"/>
                </a:tc>
                <a:tc>
                  <a:txBody>
                    <a:bodyPr/>
                    <a:lstStyle/>
                    <a:p>
                      <a:pPr algn="l"/>
                      <a:r>
                        <a:rPr lang="en-US" sz="2200" dirty="0">
                          <a:latin typeface="Times New Roman" panose="02020603050405020304" pitchFamily="18" charset="0"/>
                          <a:cs typeface="Times New Roman" panose="02020603050405020304" pitchFamily="18" charset="0"/>
                        </a:rPr>
                        <a:t>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April 2022 to 31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2023</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7676</a:t>
                      </a:r>
                    </a:p>
                  </a:txBody>
                  <a:tcPr anchor="ctr"/>
                </a:tc>
                <a:extLst>
                  <a:ext uri="{0D108BD9-81ED-4DB2-BD59-A6C34878D82A}">
                    <a16:rowId xmlns:a16="http://schemas.microsoft.com/office/drawing/2014/main" val="10004"/>
                  </a:ext>
                </a:extLst>
              </a:tr>
              <a:tr h="402259">
                <a:tc>
                  <a:txBody>
                    <a:bodyPr/>
                    <a:lstStyle/>
                    <a:p>
                      <a:pPr algn="ctr"/>
                      <a:r>
                        <a:rPr lang="en-US" sz="2200" dirty="0">
                          <a:latin typeface="Times New Roman" panose="02020603050405020304" pitchFamily="18" charset="0"/>
                          <a:cs typeface="Times New Roman" panose="02020603050405020304" pitchFamily="18" charset="0"/>
                        </a:rPr>
                        <a:t>5</a:t>
                      </a:r>
                    </a:p>
                  </a:txBody>
                  <a:tcPr anchor="ctr"/>
                </a:tc>
                <a:tc>
                  <a:txBody>
                    <a:bodyPr/>
                    <a:lstStyle/>
                    <a:p>
                      <a:pPr algn="l"/>
                      <a:r>
                        <a:rPr lang="en-US" sz="2200" dirty="0">
                          <a:latin typeface="Times New Roman" panose="02020603050405020304" pitchFamily="18" charset="0"/>
                          <a:cs typeface="Times New Roman" panose="02020603050405020304" pitchFamily="18" charset="0"/>
                        </a:rPr>
                        <a:t>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April 2023 to 31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2024</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5305</a:t>
                      </a:r>
                    </a:p>
                  </a:txBody>
                  <a:tcPr anchor="ctr"/>
                </a:tc>
                <a:extLst>
                  <a:ext uri="{0D108BD9-81ED-4DB2-BD59-A6C34878D82A}">
                    <a16:rowId xmlns:a16="http://schemas.microsoft.com/office/drawing/2014/main" val="10005"/>
                  </a:ext>
                </a:extLst>
              </a:tr>
              <a:tr h="402259">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sz="2200" dirty="0">
                          <a:latin typeface="Times New Roman" panose="02020603050405020304" pitchFamily="18" charset="0"/>
                          <a:cs typeface="Times New Roman" panose="02020603050405020304" pitchFamily="18" charset="0"/>
                        </a:rPr>
                        <a:t>6</a:t>
                      </a:r>
                    </a:p>
                  </a:txBody>
                  <a:tcPr anchor="ctr"/>
                </a:tc>
                <a:tc>
                  <a:txBody>
                    <a:bodyPr/>
                    <a:lstStyle/>
                    <a:p>
                      <a:pPr algn="l"/>
                      <a:r>
                        <a:rPr lang="en-US" sz="2200" dirty="0">
                          <a:latin typeface="Times New Roman" panose="02020603050405020304" pitchFamily="18" charset="0"/>
                          <a:cs typeface="Times New Roman" panose="02020603050405020304" pitchFamily="18" charset="0"/>
                        </a:rPr>
                        <a:t>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April 2024 to 31</a:t>
                      </a:r>
                      <a:r>
                        <a:rPr lang="en-US" sz="2200" baseline="30000" dirty="0">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2025 Visits </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6541</a:t>
                      </a:r>
                    </a:p>
                  </a:txBody>
                  <a:tcPr anchor="ctr"/>
                </a:tc>
                <a:extLst>
                  <a:ext uri="{0D108BD9-81ED-4DB2-BD59-A6C34878D82A}">
                    <a16:rowId xmlns:a16="http://schemas.microsoft.com/office/drawing/2014/main" val="10006"/>
                  </a:ext>
                </a:extLst>
              </a:tr>
              <a:tr h="402259">
                <a:tc>
                  <a: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lang="en-US" sz="22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2200" dirty="0">
                          <a:latin typeface="Times New Roman" panose="02020603050405020304" pitchFamily="18" charset="0"/>
                          <a:cs typeface="Times New Roman" panose="02020603050405020304" pitchFamily="18" charset="0"/>
                        </a:rPr>
                        <a:t>1</a:t>
                      </a:r>
                      <a:r>
                        <a:rPr lang="en-US" sz="2200" baseline="30000" dirty="0">
                          <a:solidFill>
                            <a:schemeClr val="tx1"/>
                          </a:solidFill>
                          <a:uFillTx/>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April 2024 to 31</a:t>
                      </a:r>
                      <a:r>
                        <a:rPr lang="en-US" sz="2200" baseline="30000" dirty="0">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March 2025 Outreach Activities</a:t>
                      </a:r>
                      <a:r>
                        <a:rPr lang="en-US" sz="2200" baseline="0" dirty="0">
                          <a:latin typeface="Times New Roman" panose="02020603050405020304" pitchFamily="18" charset="0"/>
                          <a:cs typeface="Times New Roman" panose="02020603050405020304" pitchFamily="18" charset="0"/>
                        </a:rPr>
                        <a:t>  and  Extra Activities </a:t>
                      </a:r>
                      <a:r>
                        <a:rPr lang="en-US" sz="2200" dirty="0">
                          <a:latin typeface="Times New Roman" panose="02020603050405020304" pitchFamily="18" charset="0"/>
                          <a:cs typeface="Times New Roman" panose="02020603050405020304" pitchFamily="18" charset="0"/>
                        </a:rPr>
                        <a:t>(4883+1791)</a:t>
                      </a:r>
                    </a:p>
                  </a:txBody>
                  <a:tcPr anchor="ctr"/>
                </a:tc>
                <a:tc>
                  <a:txBody>
                    <a:bodyPr/>
                    <a:lstStyle/>
                    <a:p>
                      <a:pPr algn="ctr"/>
                      <a:r>
                        <a:rPr lang="en-US" sz="2200" dirty="0">
                          <a:latin typeface="Times New Roman" panose="02020603050405020304" pitchFamily="18" charset="0"/>
                          <a:cs typeface="Times New Roman" panose="02020603050405020304" pitchFamily="18" charset="0"/>
                        </a:rPr>
                        <a:t>6674</a:t>
                      </a:r>
                    </a:p>
                  </a:txBody>
                  <a:tcPr anchor="ctr"/>
                </a:tc>
                <a:extLst>
                  <a:ext uri="{0D108BD9-81ED-4DB2-BD59-A6C34878D82A}">
                    <a16:rowId xmlns:a16="http://schemas.microsoft.com/office/drawing/2014/main" val="10008"/>
                  </a:ext>
                </a:extLst>
              </a:tr>
              <a:tr h="402259">
                <a:tc>
                  <a:txBody>
                    <a:bodyPr/>
                    <a:lstStyle/>
                    <a:p>
                      <a:endParaRPr lang="en-US" sz="2200">
                        <a:latin typeface="Times New Roman" panose="02020603050405020304" pitchFamily="18" charset="0"/>
                        <a:cs typeface="Times New Roman" panose="02020603050405020304" pitchFamily="18" charset="0"/>
                      </a:endParaRPr>
                    </a:p>
                  </a:txBody>
                  <a:tcPr/>
                </a:tc>
                <a:tc>
                  <a:txBody>
                    <a:bodyPr/>
                    <a:lstStyle/>
                    <a:p>
                      <a:pPr algn="r"/>
                      <a:r>
                        <a:rPr lang="en-US" sz="2200" b="1" dirty="0">
                          <a:latin typeface="Times New Roman" panose="02020603050405020304" pitchFamily="18" charset="0"/>
                          <a:cs typeface="Times New Roman" panose="02020603050405020304" pitchFamily="18" charset="0"/>
                        </a:rPr>
                        <a:t>Total </a:t>
                      </a:r>
                    </a:p>
                  </a:txBody>
                  <a:tcPr>
                    <a:solidFill>
                      <a:schemeClr val="accent5">
                        <a:lumMod val="90000"/>
                      </a:schemeClr>
                    </a:solidFill>
                  </a:tcPr>
                </a:tc>
                <a:tc>
                  <a:txBody>
                    <a:bodyPr/>
                    <a:lstStyle/>
                    <a:p>
                      <a:pPr algn="ctr"/>
                      <a:r>
                        <a:rPr lang="en-US" sz="2200" b="1" dirty="0">
                          <a:latin typeface="Times New Roman" panose="02020603050405020304" pitchFamily="18" charset="0"/>
                          <a:cs typeface="Times New Roman" panose="02020603050405020304" pitchFamily="18" charset="0"/>
                        </a:rPr>
                        <a:t>31566</a:t>
                      </a:r>
                    </a:p>
                  </a:txBody>
                  <a:tcPr>
                    <a:solidFill>
                      <a:schemeClr val="accent5">
                        <a:lumMod val="90000"/>
                      </a:schemeClr>
                    </a:solidFill>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a:xfrm>
            <a:off x="9305655" y="6425340"/>
            <a:ext cx="2844800" cy="476250"/>
          </a:xfrm>
        </p:spPr>
        <p:txBody>
          <a:bodyPr/>
          <a:lstStyle/>
          <a:p>
            <a:fld id="{D57F1E4F-1CFF-5643-939E-217C01CDF565}"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68B8-FB26-EE70-D7A6-F8B58EF479FC}"/>
              </a:ext>
            </a:extLst>
          </p:cNvPr>
          <p:cNvSpPr>
            <a:spLocks noGrp="1"/>
          </p:cNvSpPr>
          <p:nvPr>
            <p:ph type="title"/>
          </p:nvPr>
        </p:nvSpPr>
        <p:spPr>
          <a:xfrm>
            <a:off x="374065" y="122663"/>
            <a:ext cx="7183272" cy="514389"/>
          </a:xfrm>
        </p:spPr>
        <p:txBody>
          <a:bodyPr/>
          <a:lstStyle/>
          <a:p>
            <a:pPr algn="l"/>
            <a:r>
              <a:rPr lang="en-US" sz="2400" b="1" dirty="0">
                <a:solidFill>
                  <a:schemeClr val="tx1"/>
                </a:solidFill>
                <a:latin typeface="Times New Roman" pitchFamily="18" charset="0"/>
                <a:cs typeface="Times New Roman" pitchFamily="18" charset="0"/>
              </a:rPr>
              <a:t>Number of Visitors in 2024-2025 </a:t>
            </a:r>
            <a:endParaRPr lang="en-US" sz="24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AB3ADE91-BF2A-6599-B474-7E11B8D9C6CE}"/>
              </a:ext>
            </a:extLst>
          </p:cNvPr>
          <p:cNvSpPr>
            <a:spLocks noGrp="1"/>
          </p:cNvSpPr>
          <p:nvPr>
            <p:ph idx="1"/>
          </p:nvPr>
        </p:nvSpPr>
        <p:spPr>
          <a:xfrm>
            <a:off x="417664" y="567778"/>
            <a:ext cx="6675863" cy="360477"/>
          </a:xfrm>
        </p:spPr>
        <p:txBody>
          <a:bodyPr/>
          <a:lstStyle/>
          <a:p>
            <a:pPr>
              <a:buNone/>
            </a:pPr>
            <a:r>
              <a:rPr lang="en-US" sz="1800" dirty="0">
                <a:solidFill>
                  <a:schemeClr val="tx1"/>
                </a:solidFill>
                <a:latin typeface="Times New Roman" panose="02020603050405020304" pitchFamily="18" charset="0"/>
                <a:cs typeface="Times New Roman" panose="02020603050405020304" pitchFamily="18" charset="0"/>
              </a:rPr>
              <a:t>from 01 April 2024  to 31 March 2025.</a:t>
            </a:r>
          </a:p>
          <a:p>
            <a:endParaRPr lang="en-US" sz="1800" dirty="0"/>
          </a:p>
        </p:txBody>
      </p:sp>
      <p:graphicFrame>
        <p:nvGraphicFramePr>
          <p:cNvPr id="5" name="Table 4">
            <a:extLst>
              <a:ext uri="{FF2B5EF4-FFF2-40B4-BE49-F238E27FC236}">
                <a16:creationId xmlns:a16="http://schemas.microsoft.com/office/drawing/2014/main" id="{CE9133DD-EF39-7747-AAFD-CD6B48DA3DCD}"/>
              </a:ext>
            </a:extLst>
          </p:cNvPr>
          <p:cNvGraphicFramePr>
            <a:graphicFrameLocks noGrp="1"/>
          </p:cNvGraphicFramePr>
          <p:nvPr>
            <p:extLst>
              <p:ext uri="{D42A27DB-BD31-4B8C-83A1-F6EECF244321}">
                <p14:modId xmlns:p14="http://schemas.microsoft.com/office/powerpoint/2010/main" val="587774684"/>
              </p:ext>
            </p:extLst>
          </p:nvPr>
        </p:nvGraphicFramePr>
        <p:xfrm>
          <a:off x="7685592" y="403439"/>
          <a:ext cx="3827527" cy="5831840"/>
        </p:xfrm>
        <a:graphic>
          <a:graphicData uri="http://schemas.openxmlformats.org/drawingml/2006/table">
            <a:tbl>
              <a:tblPr firstRow="1" bandRow="1">
                <a:tableStyleId>{5C22544A-7EE6-4342-B048-85BDC9FD1C3A}</a:tableStyleId>
              </a:tblPr>
              <a:tblGrid>
                <a:gridCol w="776501">
                  <a:extLst>
                    <a:ext uri="{9D8B030D-6E8A-4147-A177-3AD203B41FA5}">
                      <a16:colId xmlns:a16="http://schemas.microsoft.com/office/drawing/2014/main" val="2120186340"/>
                    </a:ext>
                  </a:extLst>
                </a:gridCol>
                <a:gridCol w="1797686">
                  <a:extLst>
                    <a:ext uri="{9D8B030D-6E8A-4147-A177-3AD203B41FA5}">
                      <a16:colId xmlns:a16="http://schemas.microsoft.com/office/drawing/2014/main" val="20001"/>
                    </a:ext>
                  </a:extLst>
                </a:gridCol>
                <a:gridCol w="1253340">
                  <a:extLst>
                    <a:ext uri="{9D8B030D-6E8A-4147-A177-3AD203B41FA5}">
                      <a16:colId xmlns:a16="http://schemas.microsoft.com/office/drawing/2014/main" val="1229525233"/>
                    </a:ext>
                  </a:extLst>
                </a:gridCol>
              </a:tblGrid>
              <a:tr h="370840">
                <a:tc>
                  <a:txBody>
                    <a:bodyPr/>
                    <a:lstStyle/>
                    <a:p>
                      <a:pPr algn="ctr"/>
                      <a:r>
                        <a:rPr lang="en-US" dirty="0">
                          <a:latin typeface="Times New Roman" pitchFamily="18" charset="0"/>
                          <a:cs typeface="Times New Roman" pitchFamily="18" charset="0"/>
                        </a:rPr>
                        <a:t>Sr.  </a:t>
                      </a:r>
                    </a:p>
                  </a:txBody>
                  <a:tcPr/>
                </a:tc>
                <a:tc>
                  <a:txBody>
                    <a:bodyPr/>
                    <a:lstStyle/>
                    <a:p>
                      <a:pPr algn="ctr"/>
                      <a:r>
                        <a:rPr lang="en-US" dirty="0">
                          <a:latin typeface="Times New Roman" pitchFamily="18" charset="0"/>
                          <a:cs typeface="Times New Roman" pitchFamily="18" charset="0"/>
                        </a:rPr>
                        <a:t>Month </a:t>
                      </a:r>
                    </a:p>
                  </a:txBody>
                  <a:tcPr/>
                </a:tc>
                <a:tc>
                  <a:txBody>
                    <a:bodyPr/>
                    <a:lstStyle/>
                    <a:p>
                      <a:pPr algn="ctr"/>
                      <a:r>
                        <a:rPr lang="en-US" dirty="0">
                          <a:latin typeface="Times New Roman" pitchFamily="18" charset="0"/>
                          <a:cs typeface="Times New Roman" pitchFamily="18" charset="0"/>
                        </a:rPr>
                        <a:t>Count</a:t>
                      </a:r>
                    </a:p>
                  </a:txBody>
                  <a:tcPr/>
                </a:tc>
                <a:extLst>
                  <a:ext uri="{0D108BD9-81ED-4DB2-BD59-A6C34878D82A}">
                    <a16:rowId xmlns:a16="http://schemas.microsoft.com/office/drawing/2014/main" val="1143004749"/>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1</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April</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341</a:t>
                      </a:r>
                    </a:p>
                  </a:txBody>
                  <a:tcPr marL="9525" marR="9525" marT="9525" marB="0" anchor="ctr"/>
                </a:tc>
                <a:extLst>
                  <a:ext uri="{0D108BD9-81ED-4DB2-BD59-A6C34878D82A}">
                    <a16:rowId xmlns:a16="http://schemas.microsoft.com/office/drawing/2014/main" val="3168638173"/>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2</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May</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109</a:t>
                      </a:r>
                    </a:p>
                  </a:txBody>
                  <a:tcPr marL="9525" marR="9525" marT="9525" marB="0" anchor="ctr"/>
                </a:tc>
                <a:extLst>
                  <a:ext uri="{0D108BD9-81ED-4DB2-BD59-A6C34878D82A}">
                    <a16:rowId xmlns:a16="http://schemas.microsoft.com/office/drawing/2014/main" val="2106953240"/>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3</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June</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ctr"/>
                </a:tc>
                <a:extLst>
                  <a:ext uri="{0D108BD9-81ED-4DB2-BD59-A6C34878D82A}">
                    <a16:rowId xmlns:a16="http://schemas.microsoft.com/office/drawing/2014/main" val="1725811698"/>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4</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July</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302</a:t>
                      </a:r>
                    </a:p>
                  </a:txBody>
                  <a:tcPr marL="9525" marR="9525" marT="9525" marB="0" anchor="ctr"/>
                </a:tc>
                <a:extLst>
                  <a:ext uri="{0D108BD9-81ED-4DB2-BD59-A6C34878D82A}">
                    <a16:rowId xmlns:a16="http://schemas.microsoft.com/office/drawing/2014/main" val="1093813095"/>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5</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August 2024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370</a:t>
                      </a:r>
                    </a:p>
                  </a:txBody>
                  <a:tcPr marL="9525" marR="9525" marT="9525" marB="0" anchor="ctr"/>
                </a:tc>
                <a:extLst>
                  <a:ext uri="{0D108BD9-81ED-4DB2-BD59-A6C34878D82A}">
                    <a16:rowId xmlns:a16="http://schemas.microsoft.com/office/drawing/2014/main" val="1268920823"/>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6</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September</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361</a:t>
                      </a:r>
                    </a:p>
                  </a:txBody>
                  <a:tcPr marL="9525" marR="9525" marT="9525" marB="0" anchor="ctr"/>
                </a:tc>
                <a:extLst>
                  <a:ext uri="{0D108BD9-81ED-4DB2-BD59-A6C34878D82A}">
                    <a16:rowId xmlns:a16="http://schemas.microsoft.com/office/drawing/2014/main" val="174627492"/>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7</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October</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240</a:t>
                      </a:r>
                    </a:p>
                  </a:txBody>
                  <a:tcPr marL="9525" marR="9525" marT="9525" marB="0" anchor="ctr"/>
                </a:tc>
                <a:extLst>
                  <a:ext uri="{0D108BD9-81ED-4DB2-BD59-A6C34878D82A}">
                    <a16:rowId xmlns:a16="http://schemas.microsoft.com/office/drawing/2014/main" val="471906639"/>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8</a:t>
                      </a:r>
                    </a:p>
                  </a:txBody>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November</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177</a:t>
                      </a:r>
                    </a:p>
                  </a:txBody>
                  <a:tcPr marL="9525" marR="9525" marT="9525" marB="0" anchor="ctr"/>
                </a:tc>
                <a:extLst>
                  <a:ext uri="{0D108BD9-81ED-4DB2-BD59-A6C34878D82A}">
                    <a16:rowId xmlns:a16="http://schemas.microsoft.com/office/drawing/2014/main" val="2421936604"/>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9</a:t>
                      </a:r>
                    </a:p>
                  </a:txBody>
                  <a:tcPr>
                    <a:solidFill>
                      <a:srgbClr val="92D050"/>
                    </a:solidFill>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December</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solidFill>
                      <a:srgbClr val="92D050"/>
                    </a:solidFill>
                  </a:tcP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1190</a:t>
                      </a:r>
                    </a:p>
                  </a:txBody>
                  <a:tcPr marL="9525" marR="9525" marT="9525" marB="0" anchor="ctr">
                    <a:solidFill>
                      <a:srgbClr val="92D050"/>
                    </a:solidFill>
                  </a:tcPr>
                </a:tc>
                <a:extLst>
                  <a:ext uri="{0D108BD9-81ED-4DB2-BD59-A6C34878D82A}">
                    <a16:rowId xmlns:a16="http://schemas.microsoft.com/office/drawing/2014/main" val="3922948369"/>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10</a:t>
                      </a:r>
                    </a:p>
                  </a:txBody>
                  <a:tcPr>
                    <a:solidFill>
                      <a:srgbClr val="92D050"/>
                    </a:solidFill>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January</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25</a:t>
                      </a:r>
                    </a:p>
                  </a:txBody>
                  <a:tcPr marL="9525" marR="9525" marT="9525" marB="0" anchor="ctr">
                    <a:solidFill>
                      <a:srgbClr val="92D050"/>
                    </a:solidFill>
                  </a:tcP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1287</a:t>
                      </a:r>
                    </a:p>
                  </a:txBody>
                  <a:tcPr marL="9525" marR="9525" marT="9525" marB="0" anchor="ctr">
                    <a:solidFill>
                      <a:srgbClr val="92D050"/>
                    </a:solidFill>
                  </a:tcPr>
                </a:tc>
                <a:extLst>
                  <a:ext uri="{0D108BD9-81ED-4DB2-BD59-A6C34878D82A}">
                    <a16:rowId xmlns:a16="http://schemas.microsoft.com/office/drawing/2014/main" val="2628660043"/>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11</a:t>
                      </a:r>
                    </a:p>
                  </a:txBody>
                  <a:tcPr>
                    <a:solidFill>
                      <a:srgbClr val="92D050"/>
                    </a:solidFill>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February</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20</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25</a:t>
                      </a:r>
                    </a:p>
                  </a:txBody>
                  <a:tcPr marL="9525" marR="9525" marT="9525" marB="0" anchor="ctr">
                    <a:solidFill>
                      <a:srgbClr val="92D050"/>
                    </a:solidFill>
                  </a:tcP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510</a:t>
                      </a:r>
                    </a:p>
                  </a:txBody>
                  <a:tcPr marL="9525" marR="9525" marT="9525" marB="0" anchor="ctr">
                    <a:solidFill>
                      <a:srgbClr val="92D050"/>
                    </a:solidFill>
                  </a:tcPr>
                </a:tc>
                <a:extLst>
                  <a:ext uri="{0D108BD9-81ED-4DB2-BD59-A6C34878D82A}">
                    <a16:rowId xmlns:a16="http://schemas.microsoft.com/office/drawing/2014/main" val="2671936040"/>
                  </a:ext>
                </a:extLst>
              </a:tr>
              <a:tr h="370840">
                <a:tc>
                  <a:txBody>
                    <a:bodyPr/>
                    <a:lstStyle/>
                    <a:p>
                      <a:pPr marL="0" indent="0" algn="ctr">
                        <a:buFont typeface="+mj-lt"/>
                        <a:buNone/>
                      </a:pPr>
                      <a:r>
                        <a:rPr lang="en-US" sz="1800" dirty="0">
                          <a:latin typeface="Times New Roman" panose="02020603050405020304" pitchFamily="18" charset="0"/>
                          <a:cs typeface="Times New Roman" panose="02020603050405020304" pitchFamily="18" charset="0"/>
                        </a:rPr>
                        <a:t>12</a:t>
                      </a:r>
                    </a:p>
                  </a:txBody>
                  <a:tcPr>
                    <a:solidFill>
                      <a:srgbClr val="92D050"/>
                    </a:solidFill>
                  </a:tcP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March</a:t>
                      </a:r>
                      <a:r>
                        <a:rPr lang="en-US" sz="1800" b="0" i="0" u="none" strike="noStrike" baseline="0"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2025</a:t>
                      </a:r>
                    </a:p>
                  </a:txBody>
                  <a:tcPr marL="9525" marR="9525" marT="9525" marB="0" anchor="ctr">
                    <a:solidFill>
                      <a:srgbClr val="92D050"/>
                    </a:solidFill>
                  </a:tcPr>
                </a:tc>
                <a:tc>
                  <a:txBody>
                    <a:bodyPr/>
                    <a:lstStyle/>
                    <a:p>
                      <a:pPr algn="ctr"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1607</a:t>
                      </a:r>
                    </a:p>
                  </a:txBody>
                  <a:tcPr marL="9525" marR="9525" marT="9525" marB="0" anchor="ctr">
                    <a:solidFill>
                      <a:srgbClr val="92D050"/>
                    </a:solidFill>
                  </a:tcPr>
                </a:tc>
                <a:extLst>
                  <a:ext uri="{0D108BD9-81ED-4DB2-BD59-A6C34878D82A}">
                    <a16:rowId xmlns:a16="http://schemas.microsoft.com/office/drawing/2014/main" val="3467411594"/>
                  </a:ext>
                </a:extLst>
              </a:tr>
              <a:tr h="370840">
                <a:tc gridSpan="2">
                  <a:txBody>
                    <a:bodyPr/>
                    <a:lstStyle/>
                    <a:p>
                      <a:pPr algn="l"/>
                      <a:r>
                        <a:rPr lang="en-US" b="0" dirty="0">
                          <a:latin typeface="Times New Roman" panose="02020603050405020304" pitchFamily="18" charset="0"/>
                          <a:cs typeface="Times New Roman" panose="02020603050405020304" pitchFamily="18" charset="0"/>
                        </a:rPr>
                        <a:t>Participants in Outreach and Extension  Activities </a:t>
                      </a:r>
                    </a:p>
                  </a:txBody>
                  <a:tcPr anchor="ctr">
                    <a:solidFill>
                      <a:schemeClr val="accent5">
                        <a:lumMod val="90000"/>
                      </a:schemeClr>
                    </a:solidFill>
                  </a:tcPr>
                </a:tc>
                <a:tc hMerge="1">
                  <a:txBody>
                    <a:bodyPr/>
                    <a:lstStyle/>
                    <a:p>
                      <a:endParaRPr lang="en-US"/>
                    </a:p>
                  </a:txBody>
                  <a:tcPr/>
                </a:tc>
                <a:tc>
                  <a:txBody>
                    <a:bodyPr/>
                    <a:lstStyle/>
                    <a:p>
                      <a:pPr marL="0" marR="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800" dirty="0">
                          <a:latin typeface="Times New Roman" panose="02020603050405020304" pitchFamily="18" charset="0"/>
                          <a:cs typeface="Times New Roman" panose="02020603050405020304" pitchFamily="18" charset="0"/>
                        </a:rPr>
                        <a:t>6674</a:t>
                      </a:r>
                    </a:p>
                  </a:txBody>
                  <a:tcPr anchor="ctr">
                    <a:solidFill>
                      <a:schemeClr val="accent5">
                        <a:lumMod val="90000"/>
                      </a:schemeClr>
                    </a:solidFill>
                  </a:tcPr>
                </a:tc>
                <a:extLst>
                  <a:ext uri="{0D108BD9-81ED-4DB2-BD59-A6C34878D82A}">
                    <a16:rowId xmlns:a16="http://schemas.microsoft.com/office/drawing/2014/main" val="10013"/>
                  </a:ext>
                </a:extLst>
              </a:tr>
              <a:tr h="370840">
                <a:tc gridSpan="2">
                  <a:txBody>
                    <a:bodyPr/>
                    <a:lstStyle/>
                    <a:p>
                      <a:pPr algn="ctr"/>
                      <a:r>
                        <a:rPr lang="en-US" b="1" dirty="0">
                          <a:latin typeface="Times New Roman" panose="02020603050405020304" pitchFamily="18" charset="0"/>
                          <a:cs typeface="Times New Roman" panose="02020603050405020304" pitchFamily="18" charset="0"/>
                        </a:rPr>
                        <a:t>Total Count </a:t>
                      </a:r>
                    </a:p>
                  </a:txBody>
                  <a:tcPr>
                    <a:solidFill>
                      <a:schemeClr val="accent5">
                        <a:lumMod val="75000"/>
                      </a:schemeClr>
                    </a:solidFill>
                  </a:tcPr>
                </a:tc>
                <a:tc hMerge="1">
                  <a:txBody>
                    <a:bodyPr/>
                    <a:lstStyle/>
                    <a:p>
                      <a:endParaRPr lang="en-US"/>
                    </a:p>
                  </a:txBody>
                  <a:tcPr/>
                </a:tc>
                <a:tc>
                  <a:txBody>
                    <a:bodyPr/>
                    <a:lstStyle/>
                    <a:p>
                      <a:pPr algn="ctr"/>
                      <a:r>
                        <a:rPr lang="en-US" b="1" dirty="0">
                          <a:latin typeface="Times New Roman" panose="02020603050405020304" pitchFamily="18" charset="0"/>
                          <a:cs typeface="Times New Roman" panose="02020603050405020304" pitchFamily="18" charset="0"/>
                        </a:rPr>
                        <a:t>13215</a:t>
                      </a:r>
                    </a:p>
                  </a:txBody>
                  <a:tcPr>
                    <a:solidFill>
                      <a:schemeClr val="accent5">
                        <a:lumMod val="75000"/>
                      </a:schemeClr>
                    </a:solidFill>
                  </a:tcPr>
                </a:tc>
                <a:extLst>
                  <a:ext uri="{0D108BD9-81ED-4DB2-BD59-A6C34878D82A}">
                    <a16:rowId xmlns:a16="http://schemas.microsoft.com/office/drawing/2014/main" val="2013012536"/>
                  </a:ext>
                </a:extLst>
              </a:tr>
            </a:tbl>
          </a:graphicData>
        </a:graphic>
      </p:graphicFrame>
      <p:pic>
        <p:nvPicPr>
          <p:cNvPr id="10" name="Picture 9">
            <a:extLst>
              <a:ext uri="{FF2B5EF4-FFF2-40B4-BE49-F238E27FC236}">
                <a16:creationId xmlns:a16="http://schemas.microsoft.com/office/drawing/2014/main" id="{806DCB92-B9E1-C81B-0ECF-EC6920ED887F}"/>
              </a:ext>
            </a:extLst>
          </p:cNvPr>
          <p:cNvPicPr>
            <a:picLocks noChangeAspect="1"/>
          </p:cNvPicPr>
          <p:nvPr/>
        </p:nvPicPr>
        <p:blipFill>
          <a:blip r:embed="rId2"/>
          <a:srcRect t="3482" b="32845"/>
          <a:stretch/>
        </p:blipFill>
        <p:spPr>
          <a:xfrm>
            <a:off x="559657" y="981644"/>
            <a:ext cx="6743701" cy="2486723"/>
          </a:xfrm>
          <a:prstGeom prst="rect">
            <a:avLst/>
          </a:prstGeom>
        </p:spPr>
      </p:pic>
      <p:pic>
        <p:nvPicPr>
          <p:cNvPr id="13" name="Picture 12">
            <a:extLst>
              <a:ext uri="{FF2B5EF4-FFF2-40B4-BE49-F238E27FC236}">
                <a16:creationId xmlns:a16="http://schemas.microsoft.com/office/drawing/2014/main" id="{2FD449A9-AFF5-3915-87B5-BA0B0BF323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547"/>
          <a:stretch/>
        </p:blipFill>
        <p:spPr bwMode="auto">
          <a:xfrm>
            <a:off x="559657" y="3534919"/>
            <a:ext cx="6800748" cy="2780739"/>
          </a:xfrm>
          <a:prstGeom prst="rect">
            <a:avLst/>
          </a:prstGeom>
          <a:ln>
            <a:noFill/>
          </a:ln>
          <a:extLst>
            <a:ext uri="{53640926-AAD7-44D8-BBD7-CCE9431645EC}">
              <a14:shadowObscured xmlns:a14="http://schemas.microsoft.com/office/drawing/2010/main"/>
            </a:ext>
          </a:extLst>
        </p:spPr>
      </p:pic>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45625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4CF505-888B-6B55-5CB7-723BCB7B2140}"/>
              </a:ext>
            </a:extLst>
          </p:cNvPr>
          <p:cNvSpPr txBox="1"/>
          <p:nvPr/>
        </p:nvSpPr>
        <p:spPr>
          <a:xfrm>
            <a:off x="1052934" y="775854"/>
            <a:ext cx="10469981" cy="923330"/>
          </a:xfrm>
          <a:prstGeom prst="rect">
            <a:avLst/>
          </a:prstGeom>
          <a:noFill/>
        </p:spPr>
        <p:txBody>
          <a:bodyPr wrap="square" rtlCol="0">
            <a:spAutoFit/>
          </a:bodyPr>
          <a:lstStyle/>
          <a:p>
            <a:pPr algn="just"/>
            <a:r>
              <a:rPr lang="en-US" sz="1800" dirty="0">
                <a:effectLst/>
                <a:latin typeface="Times New Roman" panose="02020603050405020304" pitchFamily="18" charset="0"/>
                <a:ea typeface="Calibri" panose="020F0502020204030204" pitchFamily="34" charset="0"/>
                <a:cs typeface="Mangal" panose="02040503050203030202" pitchFamily="18" charset="0"/>
              </a:rPr>
              <a:t>RSIAC has signed an MoU with eight schools to conduct the extension activities like liquid nitrogen show, sky gazing activity and  science experimentations.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dirty="0"/>
          </a:p>
        </p:txBody>
      </p:sp>
      <p:graphicFrame>
        <p:nvGraphicFramePr>
          <p:cNvPr id="5" name="Table 4">
            <a:extLst>
              <a:ext uri="{FF2B5EF4-FFF2-40B4-BE49-F238E27FC236}">
                <a16:creationId xmlns:a16="http://schemas.microsoft.com/office/drawing/2014/main" id="{8A5FA311-40A0-15B8-15F6-ABA897649E28}"/>
              </a:ext>
            </a:extLst>
          </p:cNvPr>
          <p:cNvGraphicFramePr>
            <a:graphicFrameLocks noGrp="1"/>
          </p:cNvGraphicFramePr>
          <p:nvPr>
            <p:extLst>
              <p:ext uri="{D42A27DB-BD31-4B8C-83A1-F6EECF244321}">
                <p14:modId xmlns:p14="http://schemas.microsoft.com/office/powerpoint/2010/main" val="3976298122"/>
              </p:ext>
            </p:extLst>
          </p:nvPr>
        </p:nvGraphicFramePr>
        <p:xfrm>
          <a:off x="1185224" y="1463763"/>
          <a:ext cx="10428813" cy="4096076"/>
        </p:xfrm>
        <a:graphic>
          <a:graphicData uri="http://schemas.openxmlformats.org/drawingml/2006/table">
            <a:tbl>
              <a:tblPr firstRow="1" firstCol="1" bandRow="1">
                <a:tableStyleId>{5C22544A-7EE6-4342-B048-85BDC9FD1C3A}</a:tableStyleId>
              </a:tblPr>
              <a:tblGrid>
                <a:gridCol w="711608">
                  <a:extLst>
                    <a:ext uri="{9D8B030D-6E8A-4147-A177-3AD203B41FA5}">
                      <a16:colId xmlns:a16="http://schemas.microsoft.com/office/drawing/2014/main" val="3455321883"/>
                    </a:ext>
                  </a:extLst>
                </a:gridCol>
                <a:gridCol w="6059606">
                  <a:extLst>
                    <a:ext uri="{9D8B030D-6E8A-4147-A177-3AD203B41FA5}">
                      <a16:colId xmlns:a16="http://schemas.microsoft.com/office/drawing/2014/main" val="3324170613"/>
                    </a:ext>
                  </a:extLst>
                </a:gridCol>
                <a:gridCol w="3657599">
                  <a:extLst>
                    <a:ext uri="{9D8B030D-6E8A-4147-A177-3AD203B41FA5}">
                      <a16:colId xmlns:a16="http://schemas.microsoft.com/office/drawing/2014/main" val="964128407"/>
                    </a:ext>
                  </a:extLst>
                </a:gridCol>
              </a:tblGrid>
              <a:tr h="474476">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Sr.</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Name of the School and address</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Number of students benefited.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4213850604"/>
                  </a:ext>
                </a:extLst>
              </a:tr>
              <a:tr h="252575">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cs typeface="Times New Roman" pitchFamily="18" charset="0"/>
                        </a:rPr>
                        <a:t>1 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6350" marR="0" indent="0" algn="l">
                        <a:lnSpc>
                          <a:spcPct val="150000"/>
                        </a:lnSpc>
                        <a:spcBef>
                          <a:spcPts val="1200"/>
                        </a:spcBef>
                        <a:spcAft>
                          <a:spcPts val="1200"/>
                        </a:spcAft>
                        <a:buNone/>
                      </a:pPr>
                      <a:r>
                        <a:rPr lang="en-US" sz="2000" dirty="0">
                          <a:effectLst/>
                          <a:latin typeface="Times New Roman" pitchFamily="18" charset="0"/>
                          <a:cs typeface="Times New Roman" pitchFamily="18" charset="0"/>
                        </a:rPr>
                        <a:t>Maharaja </a:t>
                      </a:r>
                      <a:r>
                        <a:rPr lang="en-US" sz="2000" dirty="0" err="1">
                          <a:effectLst/>
                          <a:latin typeface="Times New Roman" pitchFamily="18" charset="0"/>
                          <a:cs typeface="Times New Roman" pitchFamily="18" charset="0"/>
                        </a:rPr>
                        <a:t>Syajirav</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Vidyalay</a:t>
                      </a:r>
                      <a:r>
                        <a:rPr lang="en-US" sz="2000" dirty="0">
                          <a:effectLst/>
                          <a:latin typeface="Times New Roman" pitchFamily="18" charset="0"/>
                          <a:cs typeface="Times New Roman" pitchFamily="18" charset="0"/>
                        </a:rPr>
                        <a:t>, Satara.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1410</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3186147756"/>
                  </a:ext>
                </a:extLst>
              </a:tr>
              <a:tr h="302206">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ea typeface="Calibri" panose="020F0502020204030204" pitchFamily="34" charset="0"/>
                          <a:cs typeface="Times New Roman" pitchFamily="18" charset="0"/>
                        </a:rPr>
                        <a:t>2</a:t>
                      </a:r>
                    </a:p>
                  </a:txBody>
                  <a:tcPr marL="68580" marR="68580" marT="0" marB="0" anchor="ctr"/>
                </a:tc>
                <a:tc>
                  <a:txBody>
                    <a:bodyPr/>
                    <a:lstStyle/>
                    <a:p>
                      <a:pPr marL="0" marR="0" indent="-8890" algn="l">
                        <a:lnSpc>
                          <a:spcPct val="150000"/>
                        </a:lnSpc>
                        <a:spcBef>
                          <a:spcPts val="1200"/>
                        </a:spcBef>
                        <a:spcAft>
                          <a:spcPts val="1200"/>
                        </a:spcAft>
                        <a:buNone/>
                      </a:pPr>
                      <a:r>
                        <a:rPr lang="en-US" sz="2000" dirty="0" err="1">
                          <a:effectLst/>
                          <a:latin typeface="Times New Roman" pitchFamily="18" charset="0"/>
                          <a:cs typeface="Times New Roman" pitchFamily="18" charset="0"/>
                        </a:rPr>
                        <a:t>Aannasaheb</a:t>
                      </a:r>
                      <a:r>
                        <a:rPr lang="en-US" sz="2000" dirty="0">
                          <a:effectLst/>
                          <a:latin typeface="Times New Roman" pitchFamily="18" charset="0"/>
                          <a:cs typeface="Times New Roman" pitchFamily="18" charset="0"/>
                        </a:rPr>
                        <a:t> Kalyani </a:t>
                      </a:r>
                      <a:r>
                        <a:rPr lang="en-US" sz="2000" dirty="0" err="1">
                          <a:effectLst/>
                          <a:latin typeface="Times New Roman" pitchFamily="18" charset="0"/>
                          <a:cs typeface="Times New Roman" pitchFamily="18" charset="0"/>
                        </a:rPr>
                        <a:t>Vidyalay</a:t>
                      </a:r>
                      <a:r>
                        <a:rPr lang="en-US" sz="2000" dirty="0">
                          <a:effectLst/>
                          <a:latin typeface="Times New Roman" pitchFamily="18" charset="0"/>
                          <a:cs typeface="Times New Roman" pitchFamily="18" charset="0"/>
                        </a:rPr>
                        <a:t>,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a:effectLst/>
                          <a:latin typeface="Times New Roman" pitchFamily="18" charset="0"/>
                          <a:cs typeface="Times New Roman" pitchFamily="18" charset="0"/>
                        </a:rPr>
                        <a:t>1260</a:t>
                      </a:r>
                      <a:endParaRPr lang="en-US" sz="200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3719978169"/>
                  </a:ext>
                </a:extLst>
              </a:tr>
              <a:tr h="323386">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ea typeface="Calibri" panose="020F0502020204030204" pitchFamily="34" charset="0"/>
                          <a:cs typeface="Times New Roman" pitchFamily="18" charset="0"/>
                        </a:rPr>
                        <a:t>3</a:t>
                      </a:r>
                    </a:p>
                  </a:txBody>
                  <a:tcPr marL="68580" marR="68580" marT="0" marB="0" anchor="ctr"/>
                </a:tc>
                <a:tc>
                  <a:txBody>
                    <a:bodyPr/>
                    <a:lstStyle/>
                    <a:p>
                      <a:pPr marL="0" marR="0" algn="l">
                        <a:lnSpc>
                          <a:spcPct val="150000"/>
                        </a:lnSpc>
                        <a:spcBef>
                          <a:spcPts val="1200"/>
                        </a:spcBef>
                        <a:spcAft>
                          <a:spcPts val="1200"/>
                        </a:spcAft>
                        <a:buNone/>
                      </a:pPr>
                      <a:r>
                        <a:rPr lang="en-US" sz="2000" dirty="0" err="1">
                          <a:effectLst/>
                          <a:latin typeface="Times New Roman" pitchFamily="18" charset="0"/>
                          <a:cs typeface="Times New Roman" pitchFamily="18" charset="0"/>
                        </a:rPr>
                        <a:t>Bhimabai</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Ambedakar</a:t>
                      </a:r>
                      <a:r>
                        <a:rPr lang="en-US" sz="2000" dirty="0">
                          <a:effectLst/>
                          <a:latin typeface="Times New Roman" pitchFamily="18" charset="0"/>
                          <a:cs typeface="Times New Roman" pitchFamily="18" charset="0"/>
                        </a:rPr>
                        <a:t> Kanya </a:t>
                      </a:r>
                      <a:r>
                        <a:rPr lang="en-US" sz="2000" dirty="0" err="1">
                          <a:effectLst/>
                          <a:latin typeface="Times New Roman" pitchFamily="18" charset="0"/>
                          <a:cs typeface="Times New Roman" pitchFamily="18" charset="0"/>
                        </a:rPr>
                        <a:t>Vidyamandir</a:t>
                      </a:r>
                      <a:r>
                        <a:rPr lang="en-US" sz="2000" dirty="0">
                          <a:effectLst/>
                          <a:latin typeface="Times New Roman" pitchFamily="18" charset="0"/>
                          <a:cs typeface="Times New Roman" pitchFamily="18" charset="0"/>
                        </a:rPr>
                        <a:t>,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420</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1384962533"/>
                  </a:ext>
                </a:extLst>
              </a:tr>
              <a:tr h="231119">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ea typeface="Calibri" panose="020F0502020204030204" pitchFamily="34" charset="0"/>
                          <a:cs typeface="Times New Roman" pitchFamily="18" charset="0"/>
                        </a:rPr>
                        <a:t>4</a:t>
                      </a:r>
                    </a:p>
                  </a:txBody>
                  <a:tcPr marL="68580" marR="68580" marT="0" marB="0" anchor="ctr"/>
                </a:tc>
                <a:tc>
                  <a:txBody>
                    <a:bodyPr/>
                    <a:lstStyle/>
                    <a:p>
                      <a:pPr marL="0" marR="0" algn="l">
                        <a:lnSpc>
                          <a:spcPct val="150000"/>
                        </a:lnSpc>
                        <a:spcBef>
                          <a:spcPts val="1200"/>
                        </a:spcBef>
                        <a:spcAft>
                          <a:spcPts val="1200"/>
                        </a:spcAft>
                        <a:buNone/>
                      </a:pPr>
                      <a:r>
                        <a:rPr lang="en-US" sz="2000" dirty="0" err="1">
                          <a:effectLst/>
                          <a:latin typeface="Times New Roman" pitchFamily="18" charset="0"/>
                          <a:cs typeface="Times New Roman" pitchFamily="18" charset="0"/>
                        </a:rPr>
                        <a:t>Ra.Ba</a:t>
                      </a:r>
                      <a:r>
                        <a:rPr lang="en-US" sz="2000" dirty="0">
                          <a:effectLst/>
                          <a:latin typeface="Times New Roman" pitchFamily="18" charset="0"/>
                          <a:cs typeface="Times New Roman" pitchFamily="18" charset="0"/>
                        </a:rPr>
                        <a:t>. Kale </a:t>
                      </a:r>
                      <a:r>
                        <a:rPr lang="en-US" sz="2000" dirty="0" err="1">
                          <a:effectLst/>
                          <a:latin typeface="Times New Roman" pitchFamily="18" charset="0"/>
                          <a:cs typeface="Times New Roman" pitchFamily="18" charset="0"/>
                        </a:rPr>
                        <a:t>Vidyalay</a:t>
                      </a:r>
                      <a:r>
                        <a:rPr lang="en-US" sz="2000" dirty="0">
                          <a:effectLst/>
                          <a:latin typeface="Times New Roman" pitchFamily="18" charset="0"/>
                          <a:cs typeface="Times New Roman" pitchFamily="18" charset="0"/>
                        </a:rPr>
                        <a:t>,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133</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823545818"/>
                  </a:ext>
                </a:extLst>
              </a:tr>
              <a:tr h="231119">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cs typeface="Times New Roman" pitchFamily="18" charset="0"/>
                        </a:rPr>
                        <a:t>5 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l">
                        <a:lnSpc>
                          <a:spcPct val="150000"/>
                        </a:lnSpc>
                        <a:spcBef>
                          <a:spcPts val="1200"/>
                        </a:spcBef>
                        <a:spcAft>
                          <a:spcPts val="1200"/>
                        </a:spcAft>
                        <a:buNone/>
                      </a:pPr>
                      <a:r>
                        <a:rPr lang="en-US" sz="2000" dirty="0">
                          <a:effectLst/>
                          <a:latin typeface="Times New Roman" pitchFamily="18" charset="0"/>
                          <a:cs typeface="Times New Roman" pitchFamily="18" charset="0"/>
                        </a:rPr>
                        <a:t>Satara Primary School,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133</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3098812678"/>
                  </a:ext>
                </a:extLst>
              </a:tr>
              <a:tr h="327400">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cs typeface="Times New Roman" pitchFamily="18" charset="0"/>
                        </a:rPr>
                        <a:t>6 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l">
                        <a:lnSpc>
                          <a:spcPct val="150000"/>
                        </a:lnSpc>
                        <a:spcBef>
                          <a:spcPts val="1200"/>
                        </a:spcBef>
                        <a:spcAft>
                          <a:spcPts val="1200"/>
                        </a:spcAft>
                        <a:buNone/>
                      </a:pPr>
                      <a:r>
                        <a:rPr lang="en-US" sz="2000" dirty="0" err="1">
                          <a:effectLst/>
                          <a:latin typeface="Times New Roman" pitchFamily="18" charset="0"/>
                          <a:cs typeface="Times New Roman" pitchFamily="18" charset="0"/>
                        </a:rPr>
                        <a:t>Jijamata</a:t>
                      </a:r>
                      <a:r>
                        <a:rPr lang="en-US" sz="2000" dirty="0">
                          <a:effectLst/>
                          <a:latin typeface="Times New Roman" pitchFamily="18" charset="0"/>
                          <a:cs typeface="Times New Roman" pitchFamily="18" charset="0"/>
                        </a:rPr>
                        <a:t> Practicing School,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190</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2326085329"/>
                  </a:ext>
                </a:extLst>
              </a:tr>
              <a:tr h="231119">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cs typeface="Times New Roman" pitchFamily="18" charset="0"/>
                        </a:rPr>
                        <a:t>7 </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l">
                        <a:lnSpc>
                          <a:spcPct val="150000"/>
                        </a:lnSpc>
                        <a:spcBef>
                          <a:spcPts val="1200"/>
                        </a:spcBef>
                        <a:spcAft>
                          <a:spcPts val="1200"/>
                        </a:spcAft>
                        <a:buNone/>
                      </a:pPr>
                      <a:r>
                        <a:rPr lang="en-US" sz="2000" dirty="0">
                          <a:effectLst/>
                          <a:latin typeface="Times New Roman" pitchFamily="18" charset="0"/>
                          <a:cs typeface="Times New Roman" pitchFamily="18" charset="0"/>
                        </a:rPr>
                        <a:t>Rayat Marathi School,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226</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3253302806"/>
                  </a:ext>
                </a:extLst>
              </a:tr>
              <a:tr h="347683">
                <a:tc>
                  <a:txBody>
                    <a:bodyPr/>
                    <a:lstStyle/>
                    <a:p>
                      <a:pPr marL="0" marR="0" lvl="0" indent="0" algn="ctr">
                        <a:lnSpc>
                          <a:spcPct val="150000"/>
                        </a:lnSpc>
                        <a:spcBef>
                          <a:spcPts val="1200"/>
                        </a:spcBef>
                        <a:spcAft>
                          <a:spcPts val="1200"/>
                        </a:spcAft>
                        <a:buFont typeface="+mj-lt"/>
                        <a:buNone/>
                      </a:pPr>
                      <a:r>
                        <a:rPr lang="en-US" sz="2000" dirty="0">
                          <a:effectLst/>
                          <a:latin typeface="Times New Roman" pitchFamily="18" charset="0"/>
                          <a:ea typeface="Calibri" panose="020F0502020204030204" pitchFamily="34" charset="0"/>
                          <a:cs typeface="Times New Roman" pitchFamily="18" charset="0"/>
                        </a:rPr>
                        <a:t>8</a:t>
                      </a:r>
                    </a:p>
                  </a:txBody>
                  <a:tcPr marL="68580" marR="68580" marT="0" marB="0" anchor="ctr"/>
                </a:tc>
                <a:tc>
                  <a:txBody>
                    <a:bodyPr/>
                    <a:lstStyle/>
                    <a:p>
                      <a:pPr marL="0" marR="0" algn="l">
                        <a:lnSpc>
                          <a:spcPct val="150000"/>
                        </a:lnSpc>
                        <a:spcBef>
                          <a:spcPts val="1200"/>
                        </a:spcBef>
                        <a:spcAft>
                          <a:spcPts val="1200"/>
                        </a:spcAft>
                        <a:buNone/>
                      </a:pPr>
                      <a:r>
                        <a:rPr lang="en-US" sz="2000" dirty="0" err="1">
                          <a:effectLst/>
                          <a:latin typeface="Times New Roman" pitchFamily="18" charset="0"/>
                          <a:cs typeface="Times New Roman" pitchFamily="18" charset="0"/>
                        </a:rPr>
                        <a:t>Apasaheb</a:t>
                      </a:r>
                      <a:r>
                        <a:rPr lang="en-US" sz="2000" dirty="0">
                          <a:effectLst/>
                          <a:latin typeface="Times New Roman" pitchFamily="18" charset="0"/>
                          <a:cs typeface="Times New Roman" pitchFamily="18" charset="0"/>
                        </a:rPr>
                        <a:t> </a:t>
                      </a:r>
                      <a:r>
                        <a:rPr lang="en-US" sz="2000" dirty="0" err="1">
                          <a:effectLst/>
                          <a:latin typeface="Times New Roman" pitchFamily="18" charset="0"/>
                          <a:cs typeface="Times New Roman" pitchFamily="18" charset="0"/>
                        </a:rPr>
                        <a:t>Bhaurao</a:t>
                      </a:r>
                      <a:r>
                        <a:rPr lang="en-US" sz="2000" dirty="0">
                          <a:effectLst/>
                          <a:latin typeface="Times New Roman" pitchFamily="18" charset="0"/>
                          <a:cs typeface="Times New Roman" pitchFamily="18" charset="0"/>
                        </a:rPr>
                        <a:t> Patil English Medium, School, Satara.</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dirty="0">
                          <a:effectLst/>
                          <a:latin typeface="Times New Roman" pitchFamily="18" charset="0"/>
                          <a:cs typeface="Times New Roman" pitchFamily="18" charset="0"/>
                        </a:rPr>
                        <a:t>1111</a:t>
                      </a:r>
                      <a:endParaRPr lang="en-US" sz="20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123345732"/>
                  </a:ext>
                </a:extLst>
              </a:tr>
              <a:tr h="231119">
                <a:tc>
                  <a:txBody>
                    <a:bodyPr/>
                    <a:lstStyle/>
                    <a:p>
                      <a:pPr marL="0" marR="0" algn="just">
                        <a:lnSpc>
                          <a:spcPct val="150000"/>
                        </a:lnSpc>
                        <a:spcBef>
                          <a:spcPts val="1200"/>
                        </a:spcBef>
                        <a:spcAft>
                          <a:spcPts val="1200"/>
                        </a:spcAft>
                        <a:buNone/>
                      </a:pPr>
                      <a:r>
                        <a:rPr lang="en-US" sz="2000">
                          <a:effectLst/>
                          <a:latin typeface="Times New Roman" pitchFamily="18" charset="0"/>
                          <a:cs typeface="Times New Roman" pitchFamily="18" charset="0"/>
                        </a:rPr>
                        <a:t> </a:t>
                      </a:r>
                      <a:endParaRPr lang="en-US" sz="200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b="1" dirty="0">
                          <a:effectLst/>
                          <a:latin typeface="Times New Roman" pitchFamily="18" charset="0"/>
                          <a:cs typeface="Times New Roman" pitchFamily="18" charset="0"/>
                        </a:rPr>
                        <a:t>Total</a:t>
                      </a:r>
                      <a:endParaRPr lang="en-US" sz="2000" b="1"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marL="0" marR="0" algn="ctr">
                        <a:lnSpc>
                          <a:spcPct val="150000"/>
                        </a:lnSpc>
                        <a:spcBef>
                          <a:spcPts val="1200"/>
                        </a:spcBef>
                        <a:spcAft>
                          <a:spcPts val="1200"/>
                        </a:spcAft>
                        <a:buNone/>
                      </a:pPr>
                      <a:r>
                        <a:rPr lang="en-US" sz="2000" b="1" dirty="0">
                          <a:effectLst/>
                          <a:latin typeface="Times New Roman" pitchFamily="18" charset="0"/>
                          <a:cs typeface="Times New Roman" pitchFamily="18" charset="0"/>
                        </a:rPr>
                        <a:t>4883</a:t>
                      </a:r>
                      <a:endParaRPr lang="en-US" sz="2000" b="1"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val="1378501500"/>
                  </a:ext>
                </a:extLst>
              </a:tr>
            </a:tbl>
          </a:graphicData>
        </a:graphic>
      </p:graphicFrame>
      <p:sp>
        <p:nvSpPr>
          <p:cNvPr id="7" name="Rectangle 6"/>
          <p:cNvSpPr/>
          <p:nvPr/>
        </p:nvSpPr>
        <p:spPr>
          <a:xfrm>
            <a:off x="1233675" y="6157853"/>
            <a:ext cx="9985614" cy="406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7800" indent="-177800" algn="just">
              <a:lnSpc>
                <a:spcPct val="110000"/>
              </a:lnSpc>
              <a:spcBef>
                <a:spcPts val="0"/>
              </a:spcBef>
            </a:pPr>
            <a:r>
              <a:rPr lang="en-IN" sz="2000" dirty="0">
                <a:latin typeface="Times New Roman" panose="02020603050405020304" pitchFamily="18" charset="0"/>
                <a:cs typeface="Times New Roman" panose="02020603050405020304" pitchFamily="18" charset="0"/>
              </a:rPr>
              <a:t>Revenue  generated</a:t>
            </a:r>
            <a:r>
              <a:rPr lang="en-US" altLang="en-IN" sz="2000" dirty="0">
                <a:latin typeface="Times New Roman" panose="02020603050405020304" pitchFamily="18" charset="0"/>
                <a:cs typeface="Times New Roman" panose="02020603050405020304" pitchFamily="18" charset="0"/>
              </a:rPr>
              <a:t> of Rs. 5 </a:t>
            </a:r>
            <a:r>
              <a:rPr lang="en-US" altLang="en-IN" sz="2000" dirty="0" err="1">
                <a:latin typeface="Times New Roman" panose="02020603050405020304" pitchFamily="18" charset="0"/>
                <a:cs typeface="Times New Roman" panose="02020603050405020304" pitchFamily="18" charset="0"/>
              </a:rPr>
              <a:t>Lacs</a:t>
            </a:r>
            <a:r>
              <a:rPr lang="en-US" altLang="en-IN" sz="2000" dirty="0">
                <a:latin typeface="Times New Roman" panose="02020603050405020304" pitchFamily="18" charset="0"/>
                <a:cs typeface="Times New Roman" panose="02020603050405020304" pitchFamily="18" charset="0"/>
              </a:rPr>
              <a:t> in 2024-2025. </a:t>
            </a:r>
          </a:p>
        </p:txBody>
      </p:sp>
      <p:sp>
        <p:nvSpPr>
          <p:cNvPr id="9" name="Rectangle 8"/>
          <p:cNvSpPr/>
          <p:nvPr/>
        </p:nvSpPr>
        <p:spPr>
          <a:xfrm>
            <a:off x="940257" y="180109"/>
            <a:ext cx="7705003" cy="523220"/>
          </a:xfrm>
          <a:prstGeom prst="rect">
            <a:avLst/>
          </a:prstGeom>
        </p:spPr>
        <p:txBody>
          <a:bodyPr vert="horz" wrap="square" anchor="ctr">
            <a:spAutoFit/>
          </a:bodyPr>
          <a:lstStyle/>
          <a:p>
            <a:r>
              <a:rPr lang="en-US" altLang="en-IN" sz="2800" b="1" dirty="0">
                <a:latin typeface="Times New Roman" panose="02020603050405020304" pitchFamily="18" charset="0"/>
                <a:cs typeface="Times New Roman" panose="02020603050405020304" pitchFamily="18" charset="0"/>
              </a:rPr>
              <a:t>Memorandum of Understanding (</a:t>
            </a:r>
            <a:r>
              <a:rPr lang="en-IN" sz="2800" b="1" dirty="0">
                <a:latin typeface="Times New Roman" panose="02020603050405020304" pitchFamily="18" charset="0"/>
                <a:cs typeface="Times New Roman" panose="02020603050405020304" pitchFamily="18" charset="0"/>
              </a:rPr>
              <a:t>M</a:t>
            </a:r>
            <a:r>
              <a:rPr lang="en-US" altLang="en-IN" sz="2800" b="1" dirty="0">
                <a:latin typeface="Times New Roman" panose="02020603050405020304" pitchFamily="18" charset="0"/>
                <a:cs typeface="Times New Roman" panose="02020603050405020304" pitchFamily="18" charset="0"/>
              </a:rPr>
              <a:t>o</a:t>
            </a:r>
            <a:r>
              <a:rPr lang="en-IN" sz="2800" b="1" dirty="0">
                <a:latin typeface="Times New Roman" panose="02020603050405020304" pitchFamily="18" charset="0"/>
                <a:cs typeface="Times New Roman" panose="02020603050405020304" pitchFamily="18" charset="0"/>
              </a:rPr>
              <a:t>U</a:t>
            </a:r>
            <a:r>
              <a:rPr lang="en-US" altLang="en-IN" sz="2800" b="1" dirty="0">
                <a:latin typeface="Times New Roman" panose="02020603050405020304" pitchFamily="18" charset="0"/>
                <a:cs typeface="Times New Roman" panose="02020603050405020304" pitchFamily="18" charset="0"/>
              </a:rPr>
              <a:t>) </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92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3694"/>
            <a:ext cx="10486030" cy="748944"/>
          </a:xfrm>
        </p:spPr>
        <p:txBody>
          <a:bodyPr/>
          <a:lstStyle/>
          <a:p>
            <a:pPr algn="l"/>
            <a:r>
              <a:rPr lang="en-US" sz="2800" b="1" dirty="0">
                <a:latin typeface="Times New Roman" pitchFamily="18" charset="0"/>
                <a:cs typeface="Times New Roman" pitchFamily="18" charset="0"/>
              </a:rPr>
              <a:t>Science Book</a:t>
            </a:r>
          </a:p>
        </p:txBody>
      </p:sp>
      <p:sp>
        <p:nvSpPr>
          <p:cNvPr id="5" name="TextBox 4">
            <a:extLst>
              <a:ext uri="{FF2B5EF4-FFF2-40B4-BE49-F238E27FC236}">
                <a16:creationId xmlns:a16="http://schemas.microsoft.com/office/drawing/2014/main" id="{7BF6C126-47C2-3253-BE86-FA10874428DE}"/>
              </a:ext>
            </a:extLst>
          </p:cNvPr>
          <p:cNvSpPr txBox="1"/>
          <p:nvPr/>
        </p:nvSpPr>
        <p:spPr>
          <a:xfrm>
            <a:off x="637781" y="926212"/>
            <a:ext cx="10962816" cy="1131720"/>
          </a:xfrm>
          <a:prstGeom prst="rect">
            <a:avLst/>
          </a:prstGeom>
          <a:noFill/>
        </p:spPr>
        <p:txBody>
          <a:bodyPr wrap="square" rtlCol="0">
            <a:spAutoFit/>
          </a:bodyPr>
          <a:lstStyle/>
          <a:p>
            <a:pPr marL="0" marR="0"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In this academic year at RSIAC, Satara we have developed the science book which gives insights into the basic science related experimentation, which students can do at home. The said book is distributed to 4883 students of 5</a:t>
            </a:r>
            <a:r>
              <a:rPr lang="en-US" sz="2000" baseline="30000" dirty="0">
                <a:effectLst/>
                <a:latin typeface="Times New Roman" panose="02020603050405020304" pitchFamily="18" charset="0"/>
                <a:ea typeface="Calibri" panose="020F0502020204030204" pitchFamily="34" charset="0"/>
                <a:cs typeface="Mangal" panose="02040503050203030202" pitchFamily="18" charset="0"/>
              </a:rPr>
              <a:t>th</a:t>
            </a:r>
            <a:r>
              <a:rPr lang="en-US" sz="2000" dirty="0">
                <a:effectLst/>
                <a:latin typeface="Times New Roman" panose="02020603050405020304" pitchFamily="18" charset="0"/>
                <a:ea typeface="Calibri" panose="020F0502020204030204" pitchFamily="34" charset="0"/>
                <a:cs typeface="Mangal" panose="02040503050203030202" pitchFamily="18" charset="0"/>
              </a:rPr>
              <a:t> to 9</a:t>
            </a:r>
            <a:r>
              <a:rPr lang="en-US" sz="2000" baseline="30000" dirty="0">
                <a:effectLst/>
                <a:latin typeface="Times New Roman" panose="02020603050405020304" pitchFamily="18" charset="0"/>
                <a:ea typeface="Calibri" panose="020F0502020204030204" pitchFamily="34" charset="0"/>
                <a:cs typeface="Mangal" panose="02040503050203030202" pitchFamily="18" charset="0"/>
              </a:rPr>
              <a:t>th</a:t>
            </a:r>
            <a:r>
              <a:rPr lang="en-US" sz="2000" dirty="0">
                <a:effectLst/>
                <a:latin typeface="Times New Roman" panose="02020603050405020304" pitchFamily="18" charset="0"/>
                <a:ea typeface="Calibri" panose="020F0502020204030204" pitchFamily="34" charset="0"/>
                <a:cs typeface="Mangal" panose="02040503050203030202" pitchFamily="18" charset="0"/>
              </a:rPr>
              <a:t> standard students of schools with whom the RSIAC has signed an MoU.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9" name="Content Placeholder 4">
            <a:extLst>
              <a:ext uri="{FF2B5EF4-FFF2-40B4-BE49-F238E27FC236}">
                <a16:creationId xmlns:a16="http://schemas.microsoft.com/office/drawing/2014/main" id="{E199B59C-A238-4934-57C0-F219163868E3}"/>
              </a:ext>
            </a:extLst>
          </p:cNvPr>
          <p:cNvPicPr>
            <a:picLocks noGrp="1" noChangeAspect="1"/>
          </p:cNvPicPr>
          <p:nvPr>
            <p:ph idx="1"/>
          </p:nvPr>
        </p:nvPicPr>
        <p:blipFill>
          <a:blip r:embed="rId2"/>
          <a:stretch>
            <a:fillRect/>
          </a:stretch>
        </p:blipFill>
        <p:spPr>
          <a:xfrm>
            <a:off x="875720" y="2245405"/>
            <a:ext cx="2558856" cy="3954673"/>
          </a:xfrm>
        </p:spPr>
      </p:pic>
      <p:pic>
        <p:nvPicPr>
          <p:cNvPr id="10" name="Picture 9">
            <a:extLst>
              <a:ext uri="{FF2B5EF4-FFF2-40B4-BE49-F238E27FC236}">
                <a16:creationId xmlns:a16="http://schemas.microsoft.com/office/drawing/2014/main" id="{4DD5F4F7-C285-1327-FFCF-9D81104A6F07}"/>
              </a:ext>
            </a:extLst>
          </p:cNvPr>
          <p:cNvPicPr>
            <a:picLocks noChangeAspect="1"/>
          </p:cNvPicPr>
          <p:nvPr/>
        </p:nvPicPr>
        <p:blipFill>
          <a:blip r:embed="rId3"/>
          <a:stretch>
            <a:fillRect/>
          </a:stretch>
        </p:blipFill>
        <p:spPr>
          <a:xfrm>
            <a:off x="3529024" y="2245406"/>
            <a:ext cx="2590165" cy="3954672"/>
          </a:xfrm>
          <a:prstGeom prst="rect">
            <a:avLst/>
          </a:prstGeom>
        </p:spPr>
      </p:pic>
      <p:pic>
        <p:nvPicPr>
          <p:cNvPr id="11" name="Picture 10">
            <a:extLst>
              <a:ext uri="{FF2B5EF4-FFF2-40B4-BE49-F238E27FC236}">
                <a16:creationId xmlns:a16="http://schemas.microsoft.com/office/drawing/2014/main" id="{1F203C90-E406-20B7-3811-3F5A82D3A3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3594" y="2319337"/>
            <a:ext cx="4702036" cy="3880741"/>
          </a:xfrm>
          <a:prstGeom prst="rect">
            <a:avLst/>
          </a:prstGeom>
        </p:spPr>
      </p:pic>
      <p:sp>
        <p:nvSpPr>
          <p:cNvPr id="7" name="Slide Number Placeholder 6"/>
          <p:cNvSpPr>
            <a:spLocks noGrp="1"/>
          </p:cNvSpPr>
          <p:nvPr>
            <p:ph type="sldNum" sz="quarter" idx="12"/>
          </p:nvPr>
        </p:nvSpPr>
        <p:spPr>
          <a:xfrm>
            <a:off x="9236380" y="6369920"/>
            <a:ext cx="2844800" cy="476250"/>
          </a:xfrm>
        </p:spPr>
        <p:txBody>
          <a:bodyPr/>
          <a:lstStyle/>
          <a:p>
            <a:fld id="{D57F1E4F-1CFF-5643-939E-217C01CDF565}"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265" y="64196"/>
            <a:ext cx="10972800" cy="680705"/>
          </a:xfrm>
        </p:spPr>
        <p:txBody>
          <a:bodyPr/>
          <a:lstStyle/>
          <a:p>
            <a:pPr algn="l"/>
            <a:r>
              <a:rPr lang="en-US" sz="2800" b="1" dirty="0">
                <a:latin typeface="Times New Roman" pitchFamily="18" charset="0"/>
                <a:cs typeface="Times New Roman" pitchFamily="18" charset="0"/>
              </a:rPr>
              <a:t>ISRO Workshop : </a:t>
            </a:r>
            <a:r>
              <a:rPr lang="en-US" sz="2800" b="1" dirty="0">
                <a:effectLst/>
                <a:latin typeface="Times New Roman" pitchFamily="18" charset="0"/>
                <a:ea typeface="Calibri" panose="020F0502020204030204" pitchFamily="34" charset="0"/>
                <a:cs typeface="Times New Roman" pitchFamily="18" charset="0"/>
              </a:rPr>
              <a:t>31.08.2024</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568713"/>
            <a:ext cx="10972800" cy="955287"/>
          </a:xfrm>
        </p:spPr>
        <p:txBody>
          <a:bodyPr/>
          <a:lstStyle/>
          <a:p>
            <a:pPr algn="just">
              <a:spcBef>
                <a:spcPts val="0"/>
              </a:spcBef>
              <a:buNone/>
            </a:pPr>
            <a:r>
              <a:rPr lang="en-US" sz="1800" dirty="0">
                <a:latin typeface="Times New Roman" panose="02020603050405020304" pitchFamily="18" charset="0"/>
              </a:rPr>
              <a:t>	</a:t>
            </a:r>
            <a:r>
              <a:rPr lang="mr-IN" sz="1800" dirty="0">
                <a:latin typeface="Times New Roman" pitchFamily="18" charset="0"/>
              </a:rPr>
              <a:t>RSIAC</a:t>
            </a:r>
            <a:r>
              <a:rPr lang="en-US" sz="1800" dirty="0">
                <a:latin typeface="Times New Roman" pitchFamily="18" charset="0"/>
                <a:cs typeface="Times New Roman" pitchFamily="18" charset="0"/>
              </a:rPr>
              <a:t> organized a workshop in collaboration with </a:t>
            </a:r>
            <a:r>
              <a:rPr lang="en-US" sz="1800" dirty="0" err="1">
                <a:effectLst/>
                <a:latin typeface="Times New Roman" pitchFamily="18" charset="0"/>
                <a:ea typeface="Calibri" panose="020F0502020204030204" pitchFamily="34" charset="0"/>
                <a:cs typeface="Times New Roman" pitchFamily="18" charset="0"/>
              </a:rPr>
              <a:t>Pune</a:t>
            </a:r>
            <a:r>
              <a:rPr lang="en-US" sz="1800" dirty="0">
                <a:effectLst/>
                <a:latin typeface="Times New Roman" pitchFamily="18" charset="0"/>
                <a:ea typeface="Calibri" panose="020F0502020204030204" pitchFamily="34" charset="0"/>
                <a:cs typeface="Times New Roman" pitchFamily="18" charset="0"/>
              </a:rPr>
              <a:t>-based </a:t>
            </a:r>
            <a:r>
              <a:rPr lang="en-US" sz="1800" b="1" dirty="0">
                <a:effectLst/>
                <a:latin typeface="Times New Roman" pitchFamily="18" charset="0"/>
                <a:ea typeface="Calibri" panose="020F0502020204030204" pitchFamily="34" charset="0"/>
                <a:cs typeface="Times New Roman" pitchFamily="18" charset="0"/>
              </a:rPr>
              <a:t>Earth Sight Foundation </a:t>
            </a:r>
            <a:r>
              <a:rPr lang="en-US" sz="1800" dirty="0">
                <a:effectLst/>
                <a:latin typeface="Times New Roman" pitchFamily="18" charset="0"/>
                <a:ea typeface="Calibri" panose="020F0502020204030204" pitchFamily="34" charset="0"/>
                <a:cs typeface="Times New Roman" pitchFamily="18" charset="0"/>
              </a:rPr>
              <a:t>and </a:t>
            </a:r>
            <a:r>
              <a:rPr lang="en-US" sz="1800" b="1" dirty="0" err="1">
                <a:effectLst/>
                <a:latin typeface="Times New Roman" pitchFamily="18" charset="0"/>
                <a:ea typeface="Calibri" panose="020F0502020204030204" pitchFamily="34" charset="0"/>
                <a:cs typeface="Times New Roman" pitchFamily="18" charset="0"/>
              </a:rPr>
              <a:t>Deepstambh</a:t>
            </a:r>
            <a:r>
              <a:rPr lang="en-US" sz="1800" b="1" dirty="0">
                <a:effectLst/>
                <a:latin typeface="Times New Roman" pitchFamily="18" charset="0"/>
                <a:ea typeface="Calibri" panose="020F0502020204030204" pitchFamily="34" charset="0"/>
                <a:cs typeface="Times New Roman" pitchFamily="18" charset="0"/>
              </a:rPr>
              <a:t> Charitable Trust </a:t>
            </a:r>
            <a:r>
              <a:rPr lang="en-US" sz="1800" b="1" dirty="0" err="1">
                <a:effectLst/>
                <a:latin typeface="Times New Roman" pitchFamily="18" charset="0"/>
                <a:ea typeface="Calibri" panose="020F0502020204030204" pitchFamily="34" charset="0"/>
                <a:cs typeface="Times New Roman" pitchFamily="18" charset="0"/>
              </a:rPr>
              <a:t>Pune</a:t>
            </a:r>
            <a:r>
              <a:rPr lang="en-US" sz="1800" dirty="0">
                <a:latin typeface="Times New Roman" pitchFamily="18" charset="0"/>
                <a:cs typeface="Times New Roman" pitchFamily="18" charset="0"/>
              </a:rPr>
              <a:t>, 292 students, teachers, sarpanches, gram sevaks, and staff from various schools and colleges across the district—were in attendance."</a:t>
            </a:r>
          </a:p>
          <a:p>
            <a:pPr algn="just"/>
            <a:endParaRPr lang="en-US" sz="18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9C71BBCA-6A40-C3F6-43BE-0A2BF3FD1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254" y="1733383"/>
            <a:ext cx="4876800" cy="2123973"/>
          </a:xfrm>
          <a:prstGeom prst="rect">
            <a:avLst/>
          </a:prstGeom>
        </p:spPr>
      </p:pic>
      <p:pic>
        <p:nvPicPr>
          <p:cNvPr id="7" name="Picture 6">
            <a:extLst>
              <a:ext uri="{FF2B5EF4-FFF2-40B4-BE49-F238E27FC236}">
                <a16:creationId xmlns:a16="http://schemas.microsoft.com/office/drawing/2014/main" id="{B5321E89-6D4F-105E-343B-34240A744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4947" y="1733382"/>
            <a:ext cx="5281959" cy="2123973"/>
          </a:xfrm>
          <a:prstGeom prst="rect">
            <a:avLst/>
          </a:prstGeom>
        </p:spPr>
      </p:pic>
      <p:pic>
        <p:nvPicPr>
          <p:cNvPr id="8" name="Picture 7">
            <a:extLst>
              <a:ext uri="{FF2B5EF4-FFF2-40B4-BE49-F238E27FC236}">
                <a16:creationId xmlns:a16="http://schemas.microsoft.com/office/drawing/2014/main" id="{D34E63FE-F74F-8B03-7F48-6C65AD0CC4D0}"/>
              </a:ext>
            </a:extLst>
          </p:cNvPr>
          <p:cNvPicPr>
            <a:picLocks noChangeAspect="1"/>
          </p:cNvPicPr>
          <p:nvPr/>
        </p:nvPicPr>
        <p:blipFill rotWithShape="1">
          <a:blip r:embed="rId4">
            <a:extLst>
              <a:ext uri="{28A0092B-C50C-407E-A947-70E740481C1C}">
                <a14:useLocalDpi xmlns:a14="http://schemas.microsoft.com/office/drawing/2010/main" val="0"/>
              </a:ext>
            </a:extLst>
          </a:blip>
          <a:srcRect r="7692"/>
          <a:stretch/>
        </p:blipFill>
        <p:spPr bwMode="auto">
          <a:xfrm>
            <a:off x="1089102" y="4125951"/>
            <a:ext cx="4876801" cy="233571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800BC00-AB3C-501F-D41C-4C983C3D9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6099" y="4139905"/>
            <a:ext cx="5281958" cy="2321761"/>
          </a:xfrm>
          <a:prstGeom prst="rect">
            <a:avLst/>
          </a:prstGeom>
        </p:spPr>
      </p:pic>
      <p:sp>
        <p:nvSpPr>
          <p:cNvPr id="10" name="Slide Number Placeholder 9"/>
          <p:cNvSpPr>
            <a:spLocks noGrp="1"/>
          </p:cNvSpPr>
          <p:nvPr>
            <p:ph type="sldNum" sz="quarter" idx="12"/>
          </p:nvPr>
        </p:nvSpPr>
        <p:spPr>
          <a:xfrm>
            <a:off x="9264090" y="6314500"/>
            <a:ext cx="2844800" cy="476250"/>
          </a:xfrm>
        </p:spPr>
        <p:txBody>
          <a:bodyPr/>
          <a:lstStyle/>
          <a:p>
            <a:fld id="{D57F1E4F-1CFF-5643-939E-217C01CDF565}" type="slidenum">
              <a:rPr lang="en-US" smtClean="0"/>
              <a:pPr/>
              <a:t>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89*360"/>
  <p:tag name="TABLE_ENDDRAG_RECT" val="47*122*789*360"/>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643</TotalTime>
  <Words>1370</Words>
  <Application>Microsoft Office PowerPoint</Application>
  <PresentationFormat>Widescreen</PresentationFormat>
  <Paragraphs>357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Arial Black</vt:lpstr>
      <vt:lpstr>Arial Rounded MT Bold</vt:lpstr>
      <vt:lpstr>Calibri</vt:lpstr>
      <vt:lpstr>Times New Roman</vt:lpstr>
      <vt:lpstr>Default Design</vt:lpstr>
      <vt:lpstr>PowerPoint Presentation</vt:lpstr>
      <vt:lpstr>Introduction to RSIAC</vt:lpstr>
      <vt:lpstr>Administrative Body</vt:lpstr>
      <vt:lpstr>PowerPoint Presentation</vt:lpstr>
      <vt:lpstr>PowerPoint Presentation</vt:lpstr>
      <vt:lpstr>Number of Visitors in 2024-2025 </vt:lpstr>
      <vt:lpstr>PowerPoint Presentation</vt:lpstr>
      <vt:lpstr>Science Book</vt:lpstr>
      <vt:lpstr>ISRO Workshop : 31.08.2024</vt:lpstr>
      <vt:lpstr>ISRO Workshop : 31.08.2024</vt:lpstr>
      <vt:lpstr>PowerPoint Presentation</vt:lpstr>
      <vt:lpstr> Activities Conducted in the year 2024-2025 </vt:lpstr>
      <vt:lpstr>The photographs of the activities conducted at the school  </vt:lpstr>
      <vt:lpstr>The photographs of the activities conducted at the school  </vt:lpstr>
      <vt:lpstr>The photographs of the activities conducted at the school  </vt:lpstr>
      <vt:lpstr>PowerPoint Presentation</vt:lpstr>
      <vt:lpstr>Summer Camp : 04.05.2024</vt:lpstr>
      <vt:lpstr>Summer Camp: four days from 20.05.2024 to 23.05.2024</vt:lpstr>
      <vt:lpstr>Workshop for Teachers : organized on 09.10.2024</vt:lpstr>
      <vt:lpstr>Workshop for Teachers : 9.10.2024 </vt:lpstr>
      <vt:lpstr>Competition : Quiz and Slogan Competition conducted on 07.10.2024</vt:lpstr>
      <vt:lpstr>Competition : Drawing Competition, Rangoli Competition and Group Discussion held on 28.02.2025</vt:lpstr>
      <vt:lpstr>Visit of Dignitaries </vt:lpstr>
      <vt:lpstr>Future Plans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Rayat Science and Innovation Activity Centre,varye, satara</dc:title>
  <dc:creator>admin</dc:creator>
  <cp:lastModifiedBy>Admin</cp:lastModifiedBy>
  <cp:revision>175</cp:revision>
  <dcterms:created xsi:type="dcterms:W3CDTF">2022-06-01T17:15:00Z</dcterms:created>
  <dcterms:modified xsi:type="dcterms:W3CDTF">2025-04-23T06:32:24Z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67E471B21385461AB1370B62A30875AF_12</vt:lpwstr>
  </property>
  <property fmtid="{D5CDD505-2E9C-101B-9397-08002B2CF9AE}" pid="3" name="KSOProductBuildVer">
    <vt:lpwstr>1033-12.2.0.18911</vt:lpwstr>
  </property>
</Properties>
</file>